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60" r:id="rId4"/>
    <p:sldId id="282" r:id="rId5"/>
    <p:sldId id="280" r:id="rId6"/>
    <p:sldId id="283" r:id="rId7"/>
    <p:sldId id="284" r:id="rId8"/>
    <p:sldId id="281" r:id="rId9"/>
  </p:sldIdLst>
  <p:sldSz cx="10693400" cy="7569200"/>
  <p:notesSz cx="106934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99" d="100"/>
          <a:sy n="99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6F9A2-5C8D-44F4-9A74-7984B694D7AF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E705-C9B2-4EE4-8785-8C01D6AA5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5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705-C9B2-4EE4-8785-8C01D6AA5CF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8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705-C9B2-4EE4-8785-8C01D6AA5CF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3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200" b="1" dirty="0"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200" b="1" dirty="0">
                <a:latin typeface="Cambria" panose="02040503050406030204" pitchFamily="18" charset="0"/>
              </a:rPr>
              <a:t>Какие  объекты интеллектуальной собственности имеются на сегодняшний день и которые можно «использовать» в процессе реализации проекта. Опишите ваш опыт работ по выполнению НИОКР и управлению проектами.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0615" y="1963801"/>
            <a:ext cx="3231515" cy="5395595"/>
          </a:xfrm>
          <a:custGeom>
            <a:avLst/>
            <a:gdLst/>
            <a:ahLst/>
            <a:cxnLst/>
            <a:rect l="l" t="t" r="r" b="b"/>
            <a:pathLst>
              <a:path w="3231515" h="5395595">
                <a:moveTo>
                  <a:pt x="3231387" y="0"/>
                </a:moveTo>
                <a:lnTo>
                  <a:pt x="0" y="5395353"/>
                </a:lnTo>
                <a:lnTo>
                  <a:pt x="794257" y="5395353"/>
                </a:lnTo>
                <a:lnTo>
                  <a:pt x="3231387" y="1327912"/>
                </a:lnTo>
                <a:lnTo>
                  <a:pt x="3231387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86442" y="3290315"/>
            <a:ext cx="805815" cy="1344930"/>
          </a:xfrm>
          <a:custGeom>
            <a:avLst/>
            <a:gdLst/>
            <a:ahLst/>
            <a:cxnLst/>
            <a:rect l="l" t="t" r="r" b="b"/>
            <a:pathLst>
              <a:path w="805815" h="1344929">
                <a:moveTo>
                  <a:pt x="805560" y="0"/>
                </a:moveTo>
                <a:lnTo>
                  <a:pt x="0" y="1344930"/>
                </a:lnTo>
                <a:lnTo>
                  <a:pt x="794384" y="1344930"/>
                </a:lnTo>
                <a:lnTo>
                  <a:pt x="805560" y="1326388"/>
                </a:lnTo>
                <a:lnTo>
                  <a:pt x="805560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05364" y="7080618"/>
            <a:ext cx="287020" cy="478790"/>
          </a:xfrm>
          <a:custGeom>
            <a:avLst/>
            <a:gdLst/>
            <a:ahLst/>
            <a:cxnLst/>
            <a:rect l="l" t="t" r="r" b="b"/>
            <a:pathLst>
              <a:path w="287020" h="478790">
                <a:moveTo>
                  <a:pt x="286638" y="0"/>
                </a:moveTo>
                <a:lnTo>
                  <a:pt x="0" y="478484"/>
                </a:lnTo>
                <a:lnTo>
                  <a:pt x="286638" y="478484"/>
                </a:lnTo>
                <a:lnTo>
                  <a:pt x="28663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49513" y="3897248"/>
            <a:ext cx="2142490" cy="3577590"/>
          </a:xfrm>
          <a:custGeom>
            <a:avLst/>
            <a:gdLst/>
            <a:ahLst/>
            <a:cxnLst/>
            <a:rect l="l" t="t" r="r" b="b"/>
            <a:pathLst>
              <a:path w="2142490" h="3577590">
                <a:moveTo>
                  <a:pt x="2142489" y="0"/>
                </a:moveTo>
                <a:lnTo>
                  <a:pt x="0" y="3577229"/>
                </a:lnTo>
                <a:lnTo>
                  <a:pt x="794384" y="3577229"/>
                </a:lnTo>
                <a:lnTo>
                  <a:pt x="2142489" y="1327150"/>
                </a:lnTo>
                <a:lnTo>
                  <a:pt x="2142489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50730" y="5224145"/>
            <a:ext cx="1041400" cy="1738630"/>
          </a:xfrm>
          <a:custGeom>
            <a:avLst/>
            <a:gdLst/>
            <a:ahLst/>
            <a:cxnLst/>
            <a:rect l="l" t="t" r="r" b="b"/>
            <a:pathLst>
              <a:path w="1041400" h="1738629">
                <a:moveTo>
                  <a:pt x="1041273" y="0"/>
                </a:moveTo>
                <a:lnTo>
                  <a:pt x="0" y="1738591"/>
                </a:lnTo>
                <a:lnTo>
                  <a:pt x="577342" y="1738591"/>
                </a:lnTo>
                <a:lnTo>
                  <a:pt x="1041273" y="964311"/>
                </a:lnTo>
                <a:lnTo>
                  <a:pt x="1041273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406126" y="7081748"/>
            <a:ext cx="286385" cy="477520"/>
          </a:xfrm>
          <a:custGeom>
            <a:avLst/>
            <a:gdLst/>
            <a:ahLst/>
            <a:cxnLst/>
            <a:rect l="l" t="t" r="r" b="b"/>
            <a:pathLst>
              <a:path w="286384" h="477520">
                <a:moveTo>
                  <a:pt x="285876" y="0"/>
                </a:moveTo>
                <a:lnTo>
                  <a:pt x="0" y="477352"/>
                </a:lnTo>
                <a:lnTo>
                  <a:pt x="262000" y="477352"/>
                </a:lnTo>
                <a:lnTo>
                  <a:pt x="285876" y="437503"/>
                </a:lnTo>
                <a:lnTo>
                  <a:pt x="285876" y="0"/>
                </a:lnTo>
                <a:close/>
              </a:path>
            </a:pathLst>
          </a:custGeom>
          <a:solidFill>
            <a:srgbClr val="AEC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72344" y="6190615"/>
            <a:ext cx="819785" cy="1369060"/>
          </a:xfrm>
          <a:custGeom>
            <a:avLst/>
            <a:gdLst/>
            <a:ahLst/>
            <a:cxnLst/>
            <a:rect l="l" t="t" r="r" b="b"/>
            <a:pathLst>
              <a:path w="819784" h="1369059">
                <a:moveTo>
                  <a:pt x="819657" y="0"/>
                </a:moveTo>
                <a:lnTo>
                  <a:pt x="0" y="1368487"/>
                </a:lnTo>
                <a:lnTo>
                  <a:pt x="795401" y="1368487"/>
                </a:lnTo>
                <a:lnTo>
                  <a:pt x="819657" y="1328108"/>
                </a:lnTo>
                <a:lnTo>
                  <a:pt x="819657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930767" y="4618482"/>
            <a:ext cx="1761489" cy="2940685"/>
          </a:xfrm>
          <a:custGeom>
            <a:avLst/>
            <a:gdLst/>
            <a:ahLst/>
            <a:cxnLst/>
            <a:rect l="l" t="t" r="r" b="b"/>
            <a:pathLst>
              <a:path w="1761490" h="2940684">
                <a:moveTo>
                  <a:pt x="1761235" y="0"/>
                </a:moveTo>
                <a:lnTo>
                  <a:pt x="0" y="2940620"/>
                </a:lnTo>
                <a:lnTo>
                  <a:pt x="795274" y="2940620"/>
                </a:lnTo>
                <a:lnTo>
                  <a:pt x="1761235" y="1328292"/>
                </a:lnTo>
                <a:lnTo>
                  <a:pt x="1761235" y="0"/>
                </a:lnTo>
                <a:close/>
              </a:path>
            </a:pathLst>
          </a:custGeom>
          <a:solidFill>
            <a:srgbClr val="00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791572" y="5944996"/>
            <a:ext cx="900430" cy="1503045"/>
          </a:xfrm>
          <a:custGeom>
            <a:avLst/>
            <a:gdLst/>
            <a:ahLst/>
            <a:cxnLst/>
            <a:rect l="l" t="t" r="r" b="b"/>
            <a:pathLst>
              <a:path w="900429" h="1503045">
                <a:moveTo>
                  <a:pt x="900429" y="0"/>
                </a:moveTo>
                <a:lnTo>
                  <a:pt x="0" y="1502888"/>
                </a:lnTo>
                <a:lnTo>
                  <a:pt x="347345" y="1502888"/>
                </a:lnTo>
                <a:lnTo>
                  <a:pt x="900429" y="579780"/>
                </a:lnTo>
                <a:lnTo>
                  <a:pt x="900429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135366" y="4635246"/>
            <a:ext cx="2286000" cy="2924175"/>
          </a:xfrm>
          <a:custGeom>
            <a:avLst/>
            <a:gdLst/>
            <a:ahLst/>
            <a:cxnLst/>
            <a:rect l="l" t="t" r="r" b="b"/>
            <a:pathLst>
              <a:path w="2286000" h="2924175">
                <a:moveTo>
                  <a:pt x="2285618" y="0"/>
                </a:moveTo>
                <a:lnTo>
                  <a:pt x="1751202" y="0"/>
                </a:lnTo>
                <a:lnTo>
                  <a:pt x="0" y="2923856"/>
                </a:lnTo>
                <a:lnTo>
                  <a:pt x="533653" y="2923856"/>
                </a:lnTo>
                <a:lnTo>
                  <a:pt x="2285618" y="0"/>
                </a:lnTo>
                <a:close/>
              </a:path>
            </a:pathLst>
          </a:custGeom>
          <a:solidFill>
            <a:srgbClr val="5C2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843896" y="1380997"/>
            <a:ext cx="848360" cy="1416050"/>
          </a:xfrm>
          <a:custGeom>
            <a:avLst/>
            <a:gdLst/>
            <a:ahLst/>
            <a:cxnLst/>
            <a:rect l="l" t="t" r="r" b="b"/>
            <a:pathLst>
              <a:path w="848359" h="1416050">
                <a:moveTo>
                  <a:pt x="848105" y="0"/>
                </a:moveTo>
                <a:lnTo>
                  <a:pt x="0" y="1415923"/>
                </a:lnTo>
                <a:lnTo>
                  <a:pt x="794384" y="1415923"/>
                </a:lnTo>
                <a:lnTo>
                  <a:pt x="848105" y="1326388"/>
                </a:lnTo>
                <a:lnTo>
                  <a:pt x="848105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91731" y="2796920"/>
            <a:ext cx="3648710" cy="4762500"/>
          </a:xfrm>
          <a:custGeom>
            <a:avLst/>
            <a:gdLst/>
            <a:ahLst/>
            <a:cxnLst/>
            <a:rect l="l" t="t" r="r" b="b"/>
            <a:pathLst>
              <a:path w="3648709" h="4762500">
                <a:moveTo>
                  <a:pt x="3648329" y="0"/>
                </a:moveTo>
                <a:lnTo>
                  <a:pt x="2852166" y="0"/>
                </a:lnTo>
                <a:lnTo>
                  <a:pt x="0" y="4762181"/>
                </a:lnTo>
                <a:lnTo>
                  <a:pt x="795020" y="4762181"/>
                </a:lnTo>
                <a:lnTo>
                  <a:pt x="364832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196710" y="53720"/>
            <a:ext cx="4495800" cy="7505700"/>
          </a:xfrm>
          <a:custGeom>
            <a:avLst/>
            <a:gdLst/>
            <a:ahLst/>
            <a:cxnLst/>
            <a:rect l="l" t="t" r="r" b="b"/>
            <a:pathLst>
              <a:path w="4495800" h="7505700">
                <a:moveTo>
                  <a:pt x="4495292" y="0"/>
                </a:moveTo>
                <a:lnTo>
                  <a:pt x="0" y="7505381"/>
                </a:lnTo>
                <a:lnTo>
                  <a:pt x="794512" y="7505381"/>
                </a:lnTo>
                <a:lnTo>
                  <a:pt x="4495292" y="1328674"/>
                </a:lnTo>
                <a:lnTo>
                  <a:pt x="4495292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950203" y="44957"/>
            <a:ext cx="4742180" cy="7514590"/>
          </a:xfrm>
          <a:custGeom>
            <a:avLst/>
            <a:gdLst/>
            <a:ahLst/>
            <a:cxnLst/>
            <a:rect l="l" t="t" r="r" b="b"/>
            <a:pathLst>
              <a:path w="4742180" h="7514590">
                <a:moveTo>
                  <a:pt x="4741799" y="0"/>
                </a:moveTo>
                <a:lnTo>
                  <a:pt x="4500499" y="0"/>
                </a:lnTo>
                <a:lnTo>
                  <a:pt x="0" y="7514143"/>
                </a:lnTo>
                <a:lnTo>
                  <a:pt x="794512" y="7514143"/>
                </a:lnTo>
                <a:lnTo>
                  <a:pt x="4741799" y="925956"/>
                </a:lnTo>
                <a:lnTo>
                  <a:pt x="4741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964682" y="4264533"/>
            <a:ext cx="2456815" cy="3295015"/>
          </a:xfrm>
          <a:custGeom>
            <a:avLst/>
            <a:gdLst/>
            <a:ahLst/>
            <a:cxnLst/>
            <a:rect l="l" t="t" r="r" b="b"/>
            <a:pathLst>
              <a:path w="2456815" h="3295015">
                <a:moveTo>
                  <a:pt x="2456815" y="0"/>
                </a:moveTo>
                <a:lnTo>
                  <a:pt x="1966848" y="0"/>
                </a:lnTo>
                <a:lnTo>
                  <a:pt x="0" y="3294569"/>
                </a:lnTo>
                <a:lnTo>
                  <a:pt x="489203" y="3294569"/>
                </a:lnTo>
                <a:lnTo>
                  <a:pt x="245681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452991" y="0"/>
            <a:ext cx="1239520" cy="1701800"/>
          </a:xfrm>
          <a:custGeom>
            <a:avLst/>
            <a:gdLst/>
            <a:ahLst/>
            <a:cxnLst/>
            <a:rect l="l" t="t" r="r" b="b"/>
            <a:pathLst>
              <a:path w="1239520" h="1701800">
                <a:moveTo>
                  <a:pt x="1239011" y="0"/>
                </a:moveTo>
                <a:lnTo>
                  <a:pt x="1019301" y="0"/>
                </a:lnTo>
                <a:lnTo>
                  <a:pt x="0" y="1701799"/>
                </a:lnTo>
                <a:lnTo>
                  <a:pt x="489076" y="1701799"/>
                </a:lnTo>
                <a:lnTo>
                  <a:pt x="1239011" y="450087"/>
                </a:lnTo>
                <a:lnTo>
                  <a:pt x="1239011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00646" y="379602"/>
            <a:ext cx="1830958" cy="168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9015" y="2865501"/>
            <a:ext cx="888171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567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98" y="1971547"/>
            <a:ext cx="143510" cy="1567180"/>
          </a:xfrm>
          <a:custGeom>
            <a:avLst/>
            <a:gdLst/>
            <a:ahLst/>
            <a:cxnLst/>
            <a:rect l="l" t="t" r="r" b="b"/>
            <a:pathLst>
              <a:path w="143510" h="1567179">
                <a:moveTo>
                  <a:pt x="143345" y="0"/>
                </a:moveTo>
                <a:lnTo>
                  <a:pt x="0" y="239267"/>
                </a:lnTo>
                <a:lnTo>
                  <a:pt x="0" y="1567052"/>
                </a:lnTo>
                <a:lnTo>
                  <a:pt x="143345" y="1327785"/>
                </a:lnTo>
                <a:lnTo>
                  <a:pt x="143345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698" y="3298063"/>
            <a:ext cx="143510" cy="1350010"/>
          </a:xfrm>
          <a:custGeom>
            <a:avLst/>
            <a:gdLst/>
            <a:ahLst/>
            <a:cxnLst/>
            <a:rect l="l" t="t" r="r" b="b"/>
            <a:pathLst>
              <a:path w="143510" h="1350010">
                <a:moveTo>
                  <a:pt x="143345" y="0"/>
                </a:moveTo>
                <a:lnTo>
                  <a:pt x="0" y="239268"/>
                </a:lnTo>
                <a:lnTo>
                  <a:pt x="0" y="1349629"/>
                </a:lnTo>
                <a:lnTo>
                  <a:pt x="129325" y="1349629"/>
                </a:lnTo>
                <a:lnTo>
                  <a:pt x="143345" y="1326261"/>
                </a:lnTo>
                <a:lnTo>
                  <a:pt x="14334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0" y="7088289"/>
            <a:ext cx="143510" cy="471805"/>
          </a:xfrm>
          <a:custGeom>
            <a:avLst/>
            <a:gdLst/>
            <a:ahLst/>
            <a:cxnLst/>
            <a:rect l="l" t="t" r="r" b="b"/>
            <a:pathLst>
              <a:path w="143510" h="471804">
                <a:moveTo>
                  <a:pt x="143344" y="0"/>
                </a:moveTo>
                <a:lnTo>
                  <a:pt x="0" y="239331"/>
                </a:lnTo>
                <a:lnTo>
                  <a:pt x="0" y="471766"/>
                </a:lnTo>
                <a:lnTo>
                  <a:pt x="143344" y="471766"/>
                </a:lnTo>
                <a:lnTo>
                  <a:pt x="14334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700" y="3904996"/>
            <a:ext cx="143510" cy="1566545"/>
          </a:xfrm>
          <a:custGeom>
            <a:avLst/>
            <a:gdLst/>
            <a:ahLst/>
            <a:cxnLst/>
            <a:rect l="l" t="t" r="r" b="b"/>
            <a:pathLst>
              <a:path w="143510" h="1566545">
                <a:moveTo>
                  <a:pt x="143344" y="0"/>
                </a:moveTo>
                <a:lnTo>
                  <a:pt x="0" y="239267"/>
                </a:lnTo>
                <a:lnTo>
                  <a:pt x="0" y="1566417"/>
                </a:lnTo>
                <a:lnTo>
                  <a:pt x="143344" y="1327149"/>
                </a:lnTo>
                <a:lnTo>
                  <a:pt x="14334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98" y="5231891"/>
            <a:ext cx="143510" cy="1203960"/>
          </a:xfrm>
          <a:custGeom>
            <a:avLst/>
            <a:gdLst/>
            <a:ahLst/>
            <a:cxnLst/>
            <a:rect l="l" t="t" r="r" b="b"/>
            <a:pathLst>
              <a:path w="143510" h="1203960">
                <a:moveTo>
                  <a:pt x="143345" y="0"/>
                </a:moveTo>
                <a:lnTo>
                  <a:pt x="0" y="239268"/>
                </a:lnTo>
                <a:lnTo>
                  <a:pt x="0" y="1203528"/>
                </a:lnTo>
                <a:lnTo>
                  <a:pt x="143345" y="964311"/>
                </a:lnTo>
                <a:lnTo>
                  <a:pt x="14334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698" y="7089419"/>
            <a:ext cx="143510" cy="471170"/>
          </a:xfrm>
          <a:custGeom>
            <a:avLst/>
            <a:gdLst/>
            <a:ahLst/>
            <a:cxnLst/>
            <a:rect l="l" t="t" r="r" b="b"/>
            <a:pathLst>
              <a:path w="143510" h="471170">
                <a:moveTo>
                  <a:pt x="143345" y="0"/>
                </a:moveTo>
                <a:lnTo>
                  <a:pt x="0" y="239331"/>
                </a:lnTo>
                <a:lnTo>
                  <a:pt x="0" y="470635"/>
                </a:lnTo>
                <a:lnTo>
                  <a:pt x="123495" y="470635"/>
                </a:lnTo>
                <a:lnTo>
                  <a:pt x="143345" y="437508"/>
                </a:lnTo>
                <a:lnTo>
                  <a:pt x="143345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698" y="6198234"/>
            <a:ext cx="143510" cy="1362075"/>
          </a:xfrm>
          <a:custGeom>
            <a:avLst/>
            <a:gdLst/>
            <a:ahLst/>
            <a:cxnLst/>
            <a:rect l="l" t="t" r="r" b="b"/>
            <a:pathLst>
              <a:path w="143510" h="1362075">
                <a:moveTo>
                  <a:pt x="143345" y="0"/>
                </a:moveTo>
                <a:lnTo>
                  <a:pt x="0" y="239331"/>
                </a:lnTo>
                <a:lnTo>
                  <a:pt x="0" y="1361820"/>
                </a:lnTo>
                <a:lnTo>
                  <a:pt x="123178" y="1361820"/>
                </a:lnTo>
                <a:lnTo>
                  <a:pt x="143345" y="1328160"/>
                </a:lnTo>
                <a:lnTo>
                  <a:pt x="143345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698" y="4626102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5" y="0"/>
                </a:moveTo>
                <a:lnTo>
                  <a:pt x="0" y="239395"/>
                </a:lnTo>
                <a:lnTo>
                  <a:pt x="0" y="1567688"/>
                </a:lnTo>
                <a:lnTo>
                  <a:pt x="143345" y="1328420"/>
                </a:lnTo>
                <a:lnTo>
                  <a:pt x="143345" y="0"/>
                </a:lnTo>
                <a:close/>
              </a:path>
            </a:pathLst>
          </a:custGeom>
          <a:solidFill>
            <a:srgbClr val="009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700" y="5952616"/>
            <a:ext cx="143510" cy="819150"/>
          </a:xfrm>
          <a:custGeom>
            <a:avLst/>
            <a:gdLst/>
            <a:ahLst/>
            <a:cxnLst/>
            <a:rect l="l" t="t" r="r" b="b"/>
            <a:pathLst>
              <a:path w="143510" h="819150">
                <a:moveTo>
                  <a:pt x="143344" y="0"/>
                </a:moveTo>
                <a:lnTo>
                  <a:pt x="0" y="239268"/>
                </a:lnTo>
                <a:lnTo>
                  <a:pt x="0" y="819073"/>
                </a:lnTo>
                <a:lnTo>
                  <a:pt x="143344" y="579843"/>
                </a:lnTo>
                <a:lnTo>
                  <a:pt x="14334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700" y="1388617"/>
            <a:ext cx="143510" cy="1421130"/>
          </a:xfrm>
          <a:custGeom>
            <a:avLst/>
            <a:gdLst/>
            <a:ahLst/>
            <a:cxnLst/>
            <a:rect l="l" t="t" r="r" b="b"/>
            <a:pathLst>
              <a:path w="143510" h="1421130">
                <a:moveTo>
                  <a:pt x="143344" y="0"/>
                </a:moveTo>
                <a:lnTo>
                  <a:pt x="0" y="239395"/>
                </a:lnTo>
                <a:lnTo>
                  <a:pt x="0" y="1420876"/>
                </a:lnTo>
                <a:lnTo>
                  <a:pt x="86748" y="1420876"/>
                </a:lnTo>
                <a:lnTo>
                  <a:pt x="143344" y="1326388"/>
                </a:lnTo>
                <a:lnTo>
                  <a:pt x="143344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700" y="2809494"/>
            <a:ext cx="88900" cy="147955"/>
          </a:xfrm>
          <a:custGeom>
            <a:avLst/>
            <a:gdLst/>
            <a:ahLst/>
            <a:cxnLst/>
            <a:rect l="l" t="t" r="r" b="b"/>
            <a:pathLst>
              <a:path w="88900" h="147955">
                <a:moveTo>
                  <a:pt x="88464" y="0"/>
                </a:moveTo>
                <a:lnTo>
                  <a:pt x="0" y="0"/>
                </a:lnTo>
                <a:lnTo>
                  <a:pt x="0" y="147700"/>
                </a:lnTo>
                <a:lnTo>
                  <a:pt x="8846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00" y="61467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4" y="0"/>
                </a:moveTo>
                <a:lnTo>
                  <a:pt x="0" y="239268"/>
                </a:lnTo>
                <a:lnTo>
                  <a:pt x="0" y="1567815"/>
                </a:lnTo>
                <a:lnTo>
                  <a:pt x="143344" y="1328674"/>
                </a:lnTo>
                <a:lnTo>
                  <a:pt x="143344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700" y="57530"/>
            <a:ext cx="143510" cy="1160780"/>
          </a:xfrm>
          <a:custGeom>
            <a:avLst/>
            <a:gdLst/>
            <a:ahLst/>
            <a:cxnLst/>
            <a:rect l="l" t="t" r="r" b="b"/>
            <a:pathLst>
              <a:path w="143510" h="1160780">
                <a:moveTo>
                  <a:pt x="143344" y="0"/>
                </a:moveTo>
                <a:lnTo>
                  <a:pt x="0" y="0"/>
                </a:lnTo>
                <a:lnTo>
                  <a:pt x="0" y="1160398"/>
                </a:lnTo>
                <a:lnTo>
                  <a:pt x="143344" y="921130"/>
                </a:lnTo>
                <a:lnTo>
                  <a:pt x="143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2700" y="12699"/>
            <a:ext cx="143510" cy="684530"/>
          </a:xfrm>
          <a:custGeom>
            <a:avLst/>
            <a:gdLst/>
            <a:ahLst/>
            <a:cxnLst/>
            <a:rect l="l" t="t" r="r" b="b"/>
            <a:pathLst>
              <a:path w="143510" h="684530">
                <a:moveTo>
                  <a:pt x="143344" y="0"/>
                </a:moveTo>
                <a:lnTo>
                  <a:pt x="0" y="0"/>
                </a:lnTo>
                <a:lnTo>
                  <a:pt x="0" y="684276"/>
                </a:lnTo>
                <a:lnTo>
                  <a:pt x="143344" y="445134"/>
                </a:lnTo>
                <a:lnTo>
                  <a:pt x="143344" y="0"/>
                </a:lnTo>
                <a:close/>
              </a:path>
            </a:pathLst>
          </a:custGeom>
          <a:solidFill>
            <a:srgbClr val="FFC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819893" y="380237"/>
            <a:ext cx="170179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19030" y="453135"/>
            <a:ext cx="231394" cy="14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272014" y="453262"/>
            <a:ext cx="119760" cy="147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959991"/>
            <a:ext cx="143510" cy="1567180"/>
          </a:xfrm>
          <a:custGeom>
            <a:avLst/>
            <a:gdLst/>
            <a:ahLst/>
            <a:cxnLst/>
            <a:rect l="l" t="t" r="r" b="b"/>
            <a:pathLst>
              <a:path w="143510" h="1567179">
                <a:moveTo>
                  <a:pt x="143344" y="0"/>
                </a:moveTo>
                <a:lnTo>
                  <a:pt x="0" y="239268"/>
                </a:lnTo>
                <a:lnTo>
                  <a:pt x="0" y="1567053"/>
                </a:lnTo>
                <a:lnTo>
                  <a:pt x="143344" y="1327785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3286505"/>
            <a:ext cx="143510" cy="1350010"/>
          </a:xfrm>
          <a:custGeom>
            <a:avLst/>
            <a:gdLst/>
            <a:ahLst/>
            <a:cxnLst/>
            <a:rect l="l" t="t" r="r" b="b"/>
            <a:pathLst>
              <a:path w="143510" h="1350010">
                <a:moveTo>
                  <a:pt x="143344" y="0"/>
                </a:moveTo>
                <a:lnTo>
                  <a:pt x="0" y="239267"/>
                </a:lnTo>
                <a:lnTo>
                  <a:pt x="0" y="1349755"/>
                </a:lnTo>
                <a:lnTo>
                  <a:pt x="129324" y="1349755"/>
                </a:lnTo>
                <a:lnTo>
                  <a:pt x="143344" y="132626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7076744"/>
            <a:ext cx="143510" cy="483870"/>
          </a:xfrm>
          <a:custGeom>
            <a:avLst/>
            <a:gdLst/>
            <a:ahLst/>
            <a:cxnLst/>
            <a:rect l="l" t="t" r="r" b="b"/>
            <a:pathLst>
              <a:path w="143510" h="483870">
                <a:moveTo>
                  <a:pt x="143344" y="0"/>
                </a:moveTo>
                <a:lnTo>
                  <a:pt x="0" y="239331"/>
                </a:lnTo>
                <a:lnTo>
                  <a:pt x="0" y="483310"/>
                </a:lnTo>
                <a:lnTo>
                  <a:pt x="143344" y="483310"/>
                </a:lnTo>
                <a:lnTo>
                  <a:pt x="14334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3893439"/>
            <a:ext cx="143510" cy="1566545"/>
          </a:xfrm>
          <a:custGeom>
            <a:avLst/>
            <a:gdLst/>
            <a:ahLst/>
            <a:cxnLst/>
            <a:rect l="l" t="t" r="r" b="b"/>
            <a:pathLst>
              <a:path w="143510" h="1566545">
                <a:moveTo>
                  <a:pt x="143344" y="0"/>
                </a:moveTo>
                <a:lnTo>
                  <a:pt x="0" y="239268"/>
                </a:lnTo>
                <a:lnTo>
                  <a:pt x="0" y="1566418"/>
                </a:lnTo>
                <a:lnTo>
                  <a:pt x="143344" y="132715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5220334"/>
            <a:ext cx="143510" cy="1203960"/>
          </a:xfrm>
          <a:custGeom>
            <a:avLst/>
            <a:gdLst/>
            <a:ahLst/>
            <a:cxnLst/>
            <a:rect l="l" t="t" r="r" b="b"/>
            <a:pathLst>
              <a:path w="143510" h="1203960">
                <a:moveTo>
                  <a:pt x="143344" y="0"/>
                </a:moveTo>
                <a:lnTo>
                  <a:pt x="0" y="239268"/>
                </a:lnTo>
                <a:lnTo>
                  <a:pt x="0" y="1203515"/>
                </a:lnTo>
                <a:lnTo>
                  <a:pt x="143344" y="96431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7077874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143344" y="0"/>
                </a:moveTo>
                <a:lnTo>
                  <a:pt x="0" y="239331"/>
                </a:lnTo>
                <a:lnTo>
                  <a:pt x="0" y="482180"/>
                </a:lnTo>
                <a:lnTo>
                  <a:pt x="116587" y="482180"/>
                </a:lnTo>
                <a:lnTo>
                  <a:pt x="143344" y="437520"/>
                </a:lnTo>
                <a:lnTo>
                  <a:pt x="143344" y="0"/>
                </a:lnTo>
                <a:close/>
              </a:path>
            </a:pathLst>
          </a:custGeom>
          <a:solidFill>
            <a:srgbClr val="AEC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6186677"/>
            <a:ext cx="143510" cy="1373505"/>
          </a:xfrm>
          <a:custGeom>
            <a:avLst/>
            <a:gdLst/>
            <a:ahLst/>
            <a:cxnLst/>
            <a:rect l="l" t="t" r="r" b="b"/>
            <a:pathLst>
              <a:path w="143510" h="1373504">
                <a:moveTo>
                  <a:pt x="143344" y="0"/>
                </a:moveTo>
                <a:lnTo>
                  <a:pt x="0" y="239344"/>
                </a:lnTo>
                <a:lnTo>
                  <a:pt x="0" y="1373377"/>
                </a:lnTo>
                <a:lnTo>
                  <a:pt x="116268" y="1373377"/>
                </a:lnTo>
                <a:lnTo>
                  <a:pt x="143344" y="132818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4614545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4" y="0"/>
                </a:moveTo>
                <a:lnTo>
                  <a:pt x="0" y="239395"/>
                </a:lnTo>
                <a:lnTo>
                  <a:pt x="0" y="1567688"/>
                </a:lnTo>
                <a:lnTo>
                  <a:pt x="143344" y="132842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5941059"/>
            <a:ext cx="143510" cy="819150"/>
          </a:xfrm>
          <a:custGeom>
            <a:avLst/>
            <a:gdLst/>
            <a:ahLst/>
            <a:cxnLst/>
            <a:rect l="l" t="t" r="r" b="b"/>
            <a:pathLst>
              <a:path w="143510" h="819150">
                <a:moveTo>
                  <a:pt x="143344" y="0"/>
                </a:moveTo>
                <a:lnTo>
                  <a:pt x="0" y="239267"/>
                </a:lnTo>
                <a:lnTo>
                  <a:pt x="0" y="819086"/>
                </a:lnTo>
                <a:lnTo>
                  <a:pt x="143344" y="57985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377061"/>
            <a:ext cx="143510" cy="1421130"/>
          </a:xfrm>
          <a:custGeom>
            <a:avLst/>
            <a:gdLst/>
            <a:ahLst/>
            <a:cxnLst/>
            <a:rect l="l" t="t" r="r" b="b"/>
            <a:pathLst>
              <a:path w="143510" h="1421130">
                <a:moveTo>
                  <a:pt x="143344" y="0"/>
                </a:moveTo>
                <a:lnTo>
                  <a:pt x="0" y="239395"/>
                </a:lnTo>
                <a:lnTo>
                  <a:pt x="0" y="1420876"/>
                </a:lnTo>
                <a:lnTo>
                  <a:pt x="86749" y="1420876"/>
                </a:lnTo>
                <a:lnTo>
                  <a:pt x="143344" y="1326388"/>
                </a:lnTo>
                <a:lnTo>
                  <a:pt x="143344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2797936"/>
            <a:ext cx="88900" cy="147955"/>
          </a:xfrm>
          <a:custGeom>
            <a:avLst/>
            <a:gdLst/>
            <a:ahLst/>
            <a:cxnLst/>
            <a:rect l="l" t="t" r="r" b="b"/>
            <a:pathLst>
              <a:path w="88900" h="147955">
                <a:moveTo>
                  <a:pt x="88463" y="0"/>
                </a:moveTo>
                <a:lnTo>
                  <a:pt x="0" y="0"/>
                </a:lnTo>
                <a:lnTo>
                  <a:pt x="0" y="147700"/>
                </a:lnTo>
                <a:lnTo>
                  <a:pt x="88463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49910"/>
            <a:ext cx="156845" cy="1567815"/>
          </a:xfrm>
          <a:custGeom>
            <a:avLst/>
            <a:gdLst/>
            <a:ahLst/>
            <a:cxnLst/>
            <a:rect l="l" t="t" r="r" b="b"/>
            <a:pathLst>
              <a:path w="156845" h="1567815">
                <a:moveTo>
                  <a:pt x="156718" y="0"/>
                </a:moveTo>
                <a:lnTo>
                  <a:pt x="0" y="239268"/>
                </a:lnTo>
                <a:lnTo>
                  <a:pt x="0" y="1567814"/>
                </a:lnTo>
                <a:lnTo>
                  <a:pt x="156718" y="1328674"/>
                </a:lnTo>
                <a:lnTo>
                  <a:pt x="156718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0"/>
            <a:ext cx="160020" cy="685800"/>
          </a:xfrm>
          <a:custGeom>
            <a:avLst/>
            <a:gdLst/>
            <a:ahLst/>
            <a:cxnLst/>
            <a:rect l="l" t="t" r="r" b="b"/>
            <a:pathLst>
              <a:path w="160020" h="685800">
                <a:moveTo>
                  <a:pt x="159981" y="0"/>
                </a:moveTo>
                <a:lnTo>
                  <a:pt x="0" y="0"/>
                </a:lnTo>
                <a:lnTo>
                  <a:pt x="0" y="685418"/>
                </a:lnTo>
                <a:lnTo>
                  <a:pt x="159981" y="446277"/>
                </a:lnTo>
                <a:lnTo>
                  <a:pt x="159981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049" y="2562605"/>
            <a:ext cx="160434" cy="377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567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567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8304" y="2512992"/>
            <a:ext cx="6484120" cy="49244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02502"/>
            <a:ext cx="10693400" cy="55632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51" tIns="52176" rIns="104351" bIns="52176"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78303" y="4181978"/>
            <a:ext cx="4210468" cy="397377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2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Место проведения</a:t>
            </a:r>
            <a:endParaRPr lang="ru-RU" dirty="0"/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57" y="2354041"/>
            <a:ext cx="2858015" cy="158951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3409885" y="2512992"/>
            <a:ext cx="0" cy="11921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6104584" y="3069321"/>
            <a:ext cx="4588816" cy="4499879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546767" y="4181978"/>
            <a:ext cx="1852606" cy="428536"/>
          </a:xfrm>
          <a:prstGeom prst="rect">
            <a:avLst/>
          </a:prstGeom>
        </p:spPr>
        <p:txBody>
          <a:bodyPr vert="horz" lIns="104351" tIns="52176" rIns="104351" bIns="52176" rtlCol="0" anchor="ctr"/>
          <a:lstStyle>
            <a:lvl1pPr algn="l">
              <a:defRPr sz="2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F239E58-EE24-4863-BED4-D747BEE77A1B}" type="datetime1">
              <a:rPr lang="ru-RU" smtClean="0"/>
              <a:pPr/>
              <a:t>16.02.2024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98" y="1971547"/>
            <a:ext cx="143510" cy="1567180"/>
          </a:xfrm>
          <a:custGeom>
            <a:avLst/>
            <a:gdLst/>
            <a:ahLst/>
            <a:cxnLst/>
            <a:rect l="l" t="t" r="r" b="b"/>
            <a:pathLst>
              <a:path w="143510" h="1567179">
                <a:moveTo>
                  <a:pt x="143345" y="0"/>
                </a:moveTo>
                <a:lnTo>
                  <a:pt x="0" y="239267"/>
                </a:lnTo>
                <a:lnTo>
                  <a:pt x="0" y="1567052"/>
                </a:lnTo>
                <a:lnTo>
                  <a:pt x="143345" y="1327785"/>
                </a:lnTo>
                <a:lnTo>
                  <a:pt x="143345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698" y="3298063"/>
            <a:ext cx="143510" cy="1350010"/>
          </a:xfrm>
          <a:custGeom>
            <a:avLst/>
            <a:gdLst/>
            <a:ahLst/>
            <a:cxnLst/>
            <a:rect l="l" t="t" r="r" b="b"/>
            <a:pathLst>
              <a:path w="143510" h="1350010">
                <a:moveTo>
                  <a:pt x="143345" y="0"/>
                </a:moveTo>
                <a:lnTo>
                  <a:pt x="0" y="239268"/>
                </a:lnTo>
                <a:lnTo>
                  <a:pt x="0" y="1349629"/>
                </a:lnTo>
                <a:lnTo>
                  <a:pt x="129325" y="1349629"/>
                </a:lnTo>
                <a:lnTo>
                  <a:pt x="143345" y="1326261"/>
                </a:lnTo>
                <a:lnTo>
                  <a:pt x="14334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0" y="7088289"/>
            <a:ext cx="143510" cy="471805"/>
          </a:xfrm>
          <a:custGeom>
            <a:avLst/>
            <a:gdLst/>
            <a:ahLst/>
            <a:cxnLst/>
            <a:rect l="l" t="t" r="r" b="b"/>
            <a:pathLst>
              <a:path w="143510" h="471804">
                <a:moveTo>
                  <a:pt x="143344" y="0"/>
                </a:moveTo>
                <a:lnTo>
                  <a:pt x="0" y="239331"/>
                </a:lnTo>
                <a:lnTo>
                  <a:pt x="0" y="471766"/>
                </a:lnTo>
                <a:lnTo>
                  <a:pt x="143344" y="471766"/>
                </a:lnTo>
                <a:lnTo>
                  <a:pt x="14334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700" y="3904996"/>
            <a:ext cx="143510" cy="1566545"/>
          </a:xfrm>
          <a:custGeom>
            <a:avLst/>
            <a:gdLst/>
            <a:ahLst/>
            <a:cxnLst/>
            <a:rect l="l" t="t" r="r" b="b"/>
            <a:pathLst>
              <a:path w="143510" h="1566545">
                <a:moveTo>
                  <a:pt x="143344" y="0"/>
                </a:moveTo>
                <a:lnTo>
                  <a:pt x="0" y="239267"/>
                </a:lnTo>
                <a:lnTo>
                  <a:pt x="0" y="1566417"/>
                </a:lnTo>
                <a:lnTo>
                  <a:pt x="143344" y="1327149"/>
                </a:lnTo>
                <a:lnTo>
                  <a:pt x="14334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98" y="5231891"/>
            <a:ext cx="143510" cy="1203960"/>
          </a:xfrm>
          <a:custGeom>
            <a:avLst/>
            <a:gdLst/>
            <a:ahLst/>
            <a:cxnLst/>
            <a:rect l="l" t="t" r="r" b="b"/>
            <a:pathLst>
              <a:path w="143510" h="1203960">
                <a:moveTo>
                  <a:pt x="143345" y="0"/>
                </a:moveTo>
                <a:lnTo>
                  <a:pt x="0" y="239268"/>
                </a:lnTo>
                <a:lnTo>
                  <a:pt x="0" y="1203528"/>
                </a:lnTo>
                <a:lnTo>
                  <a:pt x="143345" y="964311"/>
                </a:lnTo>
                <a:lnTo>
                  <a:pt x="14334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698" y="7089419"/>
            <a:ext cx="143510" cy="471170"/>
          </a:xfrm>
          <a:custGeom>
            <a:avLst/>
            <a:gdLst/>
            <a:ahLst/>
            <a:cxnLst/>
            <a:rect l="l" t="t" r="r" b="b"/>
            <a:pathLst>
              <a:path w="143510" h="471170">
                <a:moveTo>
                  <a:pt x="143345" y="0"/>
                </a:moveTo>
                <a:lnTo>
                  <a:pt x="0" y="239331"/>
                </a:lnTo>
                <a:lnTo>
                  <a:pt x="0" y="470635"/>
                </a:lnTo>
                <a:lnTo>
                  <a:pt x="123495" y="470635"/>
                </a:lnTo>
                <a:lnTo>
                  <a:pt x="143345" y="437508"/>
                </a:lnTo>
                <a:lnTo>
                  <a:pt x="143345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698" y="6198234"/>
            <a:ext cx="143510" cy="1362075"/>
          </a:xfrm>
          <a:custGeom>
            <a:avLst/>
            <a:gdLst/>
            <a:ahLst/>
            <a:cxnLst/>
            <a:rect l="l" t="t" r="r" b="b"/>
            <a:pathLst>
              <a:path w="143510" h="1362075">
                <a:moveTo>
                  <a:pt x="143345" y="0"/>
                </a:moveTo>
                <a:lnTo>
                  <a:pt x="0" y="239331"/>
                </a:lnTo>
                <a:lnTo>
                  <a:pt x="0" y="1361820"/>
                </a:lnTo>
                <a:lnTo>
                  <a:pt x="123178" y="1361820"/>
                </a:lnTo>
                <a:lnTo>
                  <a:pt x="143345" y="1328160"/>
                </a:lnTo>
                <a:lnTo>
                  <a:pt x="143345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698" y="4626102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5" y="0"/>
                </a:moveTo>
                <a:lnTo>
                  <a:pt x="0" y="239395"/>
                </a:lnTo>
                <a:lnTo>
                  <a:pt x="0" y="1567688"/>
                </a:lnTo>
                <a:lnTo>
                  <a:pt x="143345" y="1328420"/>
                </a:lnTo>
                <a:lnTo>
                  <a:pt x="143345" y="0"/>
                </a:lnTo>
                <a:close/>
              </a:path>
            </a:pathLst>
          </a:custGeom>
          <a:solidFill>
            <a:srgbClr val="009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700" y="5952616"/>
            <a:ext cx="143510" cy="819150"/>
          </a:xfrm>
          <a:custGeom>
            <a:avLst/>
            <a:gdLst/>
            <a:ahLst/>
            <a:cxnLst/>
            <a:rect l="l" t="t" r="r" b="b"/>
            <a:pathLst>
              <a:path w="143510" h="819150">
                <a:moveTo>
                  <a:pt x="143344" y="0"/>
                </a:moveTo>
                <a:lnTo>
                  <a:pt x="0" y="239268"/>
                </a:lnTo>
                <a:lnTo>
                  <a:pt x="0" y="819073"/>
                </a:lnTo>
                <a:lnTo>
                  <a:pt x="143344" y="579843"/>
                </a:lnTo>
                <a:lnTo>
                  <a:pt x="14334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700" y="1388617"/>
            <a:ext cx="143510" cy="1421130"/>
          </a:xfrm>
          <a:custGeom>
            <a:avLst/>
            <a:gdLst/>
            <a:ahLst/>
            <a:cxnLst/>
            <a:rect l="l" t="t" r="r" b="b"/>
            <a:pathLst>
              <a:path w="143510" h="1421130">
                <a:moveTo>
                  <a:pt x="143344" y="0"/>
                </a:moveTo>
                <a:lnTo>
                  <a:pt x="0" y="239395"/>
                </a:lnTo>
                <a:lnTo>
                  <a:pt x="0" y="1420876"/>
                </a:lnTo>
                <a:lnTo>
                  <a:pt x="86748" y="1420876"/>
                </a:lnTo>
                <a:lnTo>
                  <a:pt x="143344" y="1326388"/>
                </a:lnTo>
                <a:lnTo>
                  <a:pt x="143344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700" y="2809494"/>
            <a:ext cx="88900" cy="147955"/>
          </a:xfrm>
          <a:custGeom>
            <a:avLst/>
            <a:gdLst/>
            <a:ahLst/>
            <a:cxnLst/>
            <a:rect l="l" t="t" r="r" b="b"/>
            <a:pathLst>
              <a:path w="88900" h="147955">
                <a:moveTo>
                  <a:pt x="88464" y="0"/>
                </a:moveTo>
                <a:lnTo>
                  <a:pt x="0" y="0"/>
                </a:lnTo>
                <a:lnTo>
                  <a:pt x="0" y="147700"/>
                </a:lnTo>
                <a:lnTo>
                  <a:pt x="8846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00" y="61467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4" y="0"/>
                </a:moveTo>
                <a:lnTo>
                  <a:pt x="0" y="239268"/>
                </a:lnTo>
                <a:lnTo>
                  <a:pt x="0" y="1567815"/>
                </a:lnTo>
                <a:lnTo>
                  <a:pt x="143344" y="1328674"/>
                </a:lnTo>
                <a:lnTo>
                  <a:pt x="143344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700" y="57530"/>
            <a:ext cx="143510" cy="1160780"/>
          </a:xfrm>
          <a:custGeom>
            <a:avLst/>
            <a:gdLst/>
            <a:ahLst/>
            <a:cxnLst/>
            <a:rect l="l" t="t" r="r" b="b"/>
            <a:pathLst>
              <a:path w="143510" h="1160780">
                <a:moveTo>
                  <a:pt x="143344" y="0"/>
                </a:moveTo>
                <a:lnTo>
                  <a:pt x="0" y="0"/>
                </a:lnTo>
                <a:lnTo>
                  <a:pt x="0" y="1160398"/>
                </a:lnTo>
                <a:lnTo>
                  <a:pt x="143344" y="921130"/>
                </a:lnTo>
                <a:lnTo>
                  <a:pt x="143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2700" y="12699"/>
            <a:ext cx="143510" cy="684530"/>
          </a:xfrm>
          <a:custGeom>
            <a:avLst/>
            <a:gdLst/>
            <a:ahLst/>
            <a:cxnLst/>
            <a:rect l="l" t="t" r="r" b="b"/>
            <a:pathLst>
              <a:path w="143510" h="684530">
                <a:moveTo>
                  <a:pt x="143344" y="0"/>
                </a:moveTo>
                <a:lnTo>
                  <a:pt x="0" y="0"/>
                </a:lnTo>
                <a:lnTo>
                  <a:pt x="0" y="684276"/>
                </a:lnTo>
                <a:lnTo>
                  <a:pt x="143344" y="445134"/>
                </a:lnTo>
                <a:lnTo>
                  <a:pt x="143344" y="0"/>
                </a:lnTo>
                <a:close/>
              </a:path>
            </a:pathLst>
          </a:custGeom>
          <a:solidFill>
            <a:srgbClr val="FFC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819893" y="380237"/>
            <a:ext cx="170179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19030" y="453135"/>
            <a:ext cx="231394" cy="148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272014" y="453262"/>
            <a:ext cx="119760" cy="1479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76606"/>
            <a:ext cx="8865870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567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583" y="1993773"/>
            <a:ext cx="9644583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8166" y="6121818"/>
            <a:ext cx="437349" cy="416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5393" y="422020"/>
            <a:ext cx="301116" cy="39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7273" y="551052"/>
            <a:ext cx="184785" cy="262255"/>
          </a:xfrm>
          <a:custGeom>
            <a:avLst/>
            <a:gdLst/>
            <a:ahLst/>
            <a:cxnLst/>
            <a:rect l="l" t="t" r="r" b="b"/>
            <a:pathLst>
              <a:path w="184784" h="262255">
                <a:moveTo>
                  <a:pt x="105155" y="0"/>
                </a:moveTo>
                <a:lnTo>
                  <a:pt x="0" y="0"/>
                </a:lnTo>
                <a:lnTo>
                  <a:pt x="0" y="261874"/>
                </a:lnTo>
                <a:lnTo>
                  <a:pt x="109600" y="261874"/>
                </a:lnTo>
                <a:lnTo>
                  <a:pt x="141858" y="257048"/>
                </a:lnTo>
                <a:lnTo>
                  <a:pt x="167258" y="242569"/>
                </a:lnTo>
                <a:lnTo>
                  <a:pt x="183769" y="218948"/>
                </a:lnTo>
                <a:lnTo>
                  <a:pt x="184276" y="216407"/>
                </a:lnTo>
                <a:lnTo>
                  <a:pt x="51053" y="216407"/>
                </a:lnTo>
                <a:lnTo>
                  <a:pt x="51053" y="151891"/>
                </a:lnTo>
                <a:lnTo>
                  <a:pt x="180340" y="151891"/>
                </a:lnTo>
                <a:lnTo>
                  <a:pt x="177673" y="146684"/>
                </a:lnTo>
                <a:lnTo>
                  <a:pt x="165989" y="135000"/>
                </a:lnTo>
                <a:lnTo>
                  <a:pt x="153797" y="127634"/>
                </a:lnTo>
                <a:lnTo>
                  <a:pt x="164465" y="120650"/>
                </a:lnTo>
                <a:lnTo>
                  <a:pt x="174878" y="109219"/>
                </a:lnTo>
                <a:lnTo>
                  <a:pt x="176529" y="105917"/>
                </a:lnTo>
                <a:lnTo>
                  <a:pt x="51053" y="105917"/>
                </a:lnTo>
                <a:lnTo>
                  <a:pt x="51053" y="45592"/>
                </a:lnTo>
                <a:lnTo>
                  <a:pt x="181101" y="45592"/>
                </a:lnTo>
                <a:lnTo>
                  <a:pt x="180721" y="43179"/>
                </a:lnTo>
                <a:lnTo>
                  <a:pt x="164846" y="19938"/>
                </a:lnTo>
                <a:lnTo>
                  <a:pt x="139446" y="5206"/>
                </a:lnTo>
                <a:lnTo>
                  <a:pt x="105155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1668" y="702944"/>
            <a:ext cx="85343" cy="64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78493" y="596645"/>
            <a:ext cx="85090" cy="60325"/>
          </a:xfrm>
          <a:custGeom>
            <a:avLst/>
            <a:gdLst/>
            <a:ahLst/>
            <a:cxnLst/>
            <a:rect l="l" t="t" r="r" b="b"/>
            <a:pathLst>
              <a:path w="85090" h="60325">
                <a:moveTo>
                  <a:pt x="79882" y="0"/>
                </a:moveTo>
                <a:lnTo>
                  <a:pt x="0" y="0"/>
                </a:lnTo>
                <a:lnTo>
                  <a:pt x="14350" y="2286"/>
                </a:lnTo>
                <a:lnTo>
                  <a:pt x="25018" y="8382"/>
                </a:lnTo>
                <a:lnTo>
                  <a:pt x="31623" y="17907"/>
                </a:lnTo>
                <a:lnTo>
                  <a:pt x="33781" y="30225"/>
                </a:lnTo>
                <a:lnTo>
                  <a:pt x="31623" y="42545"/>
                </a:lnTo>
                <a:lnTo>
                  <a:pt x="25018" y="52070"/>
                </a:lnTo>
                <a:lnTo>
                  <a:pt x="14350" y="58166"/>
                </a:lnTo>
                <a:lnTo>
                  <a:pt x="0" y="60325"/>
                </a:lnTo>
                <a:lnTo>
                  <a:pt x="75310" y="60325"/>
                </a:lnTo>
                <a:lnTo>
                  <a:pt x="81660" y="47751"/>
                </a:lnTo>
                <a:lnTo>
                  <a:pt x="84962" y="27940"/>
                </a:lnTo>
                <a:lnTo>
                  <a:pt x="79882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57564" y="551052"/>
            <a:ext cx="179705" cy="262255"/>
          </a:xfrm>
          <a:custGeom>
            <a:avLst/>
            <a:gdLst/>
            <a:ahLst/>
            <a:cxnLst/>
            <a:rect l="l" t="t" r="r" b="b"/>
            <a:pathLst>
              <a:path w="179704" h="262255">
                <a:moveTo>
                  <a:pt x="101472" y="0"/>
                </a:moveTo>
                <a:lnTo>
                  <a:pt x="0" y="0"/>
                </a:lnTo>
                <a:lnTo>
                  <a:pt x="0" y="261874"/>
                </a:lnTo>
                <a:lnTo>
                  <a:pt x="51053" y="261874"/>
                </a:lnTo>
                <a:lnTo>
                  <a:pt x="51053" y="163322"/>
                </a:lnTo>
                <a:lnTo>
                  <a:pt x="101472" y="163322"/>
                </a:lnTo>
                <a:lnTo>
                  <a:pt x="137794" y="156844"/>
                </a:lnTo>
                <a:lnTo>
                  <a:pt x="164972" y="139191"/>
                </a:lnTo>
                <a:lnTo>
                  <a:pt x="179324" y="117348"/>
                </a:lnTo>
                <a:lnTo>
                  <a:pt x="51053" y="117348"/>
                </a:lnTo>
                <a:lnTo>
                  <a:pt x="51053" y="45592"/>
                </a:lnTo>
                <a:lnTo>
                  <a:pt x="179069" y="45592"/>
                </a:lnTo>
                <a:lnTo>
                  <a:pt x="164972" y="24129"/>
                </a:lnTo>
                <a:lnTo>
                  <a:pt x="137794" y="6476"/>
                </a:lnTo>
                <a:lnTo>
                  <a:pt x="101472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6496" y="596645"/>
            <a:ext cx="89026" cy="71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05239" y="551179"/>
            <a:ext cx="141605" cy="262255"/>
          </a:xfrm>
          <a:custGeom>
            <a:avLst/>
            <a:gdLst/>
            <a:ahLst/>
            <a:cxnLst/>
            <a:rect l="l" t="t" r="r" b="b"/>
            <a:pathLst>
              <a:path w="141604" h="262255">
                <a:moveTo>
                  <a:pt x="51053" y="0"/>
                </a:moveTo>
                <a:lnTo>
                  <a:pt x="0" y="0"/>
                </a:lnTo>
                <a:lnTo>
                  <a:pt x="0" y="262000"/>
                </a:lnTo>
                <a:lnTo>
                  <a:pt x="51053" y="262000"/>
                </a:lnTo>
                <a:lnTo>
                  <a:pt x="51053" y="183260"/>
                </a:lnTo>
                <a:lnTo>
                  <a:pt x="84962" y="142748"/>
                </a:lnTo>
                <a:lnTo>
                  <a:pt x="141604" y="142748"/>
                </a:lnTo>
                <a:lnTo>
                  <a:pt x="124713" y="114046"/>
                </a:lnTo>
                <a:lnTo>
                  <a:pt x="51053" y="114046"/>
                </a:lnTo>
                <a:lnTo>
                  <a:pt x="51053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90202" y="693927"/>
            <a:ext cx="127000" cy="119380"/>
          </a:xfrm>
          <a:custGeom>
            <a:avLst/>
            <a:gdLst/>
            <a:ahLst/>
            <a:cxnLst/>
            <a:rect l="l" t="t" r="r" b="b"/>
            <a:pathLst>
              <a:path w="127000" h="119380">
                <a:moveTo>
                  <a:pt x="56642" y="0"/>
                </a:moveTo>
                <a:lnTo>
                  <a:pt x="0" y="0"/>
                </a:lnTo>
                <a:lnTo>
                  <a:pt x="67309" y="119252"/>
                </a:lnTo>
                <a:lnTo>
                  <a:pt x="126873" y="119252"/>
                </a:lnTo>
                <a:lnTo>
                  <a:pt x="56642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6293" y="551179"/>
            <a:ext cx="154940" cy="114300"/>
          </a:xfrm>
          <a:custGeom>
            <a:avLst/>
            <a:gdLst/>
            <a:ahLst/>
            <a:cxnLst/>
            <a:rect l="l" t="t" r="r" b="b"/>
            <a:pathLst>
              <a:path w="154940" h="114300">
                <a:moveTo>
                  <a:pt x="154558" y="0"/>
                </a:moveTo>
                <a:lnTo>
                  <a:pt x="92328" y="0"/>
                </a:lnTo>
                <a:lnTo>
                  <a:pt x="0" y="114046"/>
                </a:lnTo>
                <a:lnTo>
                  <a:pt x="73659" y="114046"/>
                </a:lnTo>
                <a:lnTo>
                  <a:pt x="67817" y="104139"/>
                </a:lnTo>
                <a:lnTo>
                  <a:pt x="154558" y="0"/>
                </a:lnTo>
                <a:close/>
              </a:path>
            </a:pathLst>
          </a:custGeom>
          <a:solidFill>
            <a:srgbClr val="232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7693" y="1959991"/>
            <a:ext cx="3234690" cy="5400675"/>
          </a:xfrm>
          <a:custGeom>
            <a:avLst/>
            <a:gdLst/>
            <a:ahLst/>
            <a:cxnLst/>
            <a:rect l="l" t="t" r="r" b="b"/>
            <a:pathLst>
              <a:path w="3234690" h="5400675">
                <a:moveTo>
                  <a:pt x="3234308" y="0"/>
                </a:moveTo>
                <a:lnTo>
                  <a:pt x="0" y="5400116"/>
                </a:lnTo>
                <a:lnTo>
                  <a:pt x="794384" y="5400116"/>
                </a:lnTo>
                <a:lnTo>
                  <a:pt x="3234308" y="1327785"/>
                </a:lnTo>
                <a:lnTo>
                  <a:pt x="3234308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83647" y="3286505"/>
            <a:ext cx="808355" cy="1350010"/>
          </a:xfrm>
          <a:custGeom>
            <a:avLst/>
            <a:gdLst/>
            <a:ahLst/>
            <a:cxnLst/>
            <a:rect l="l" t="t" r="r" b="b"/>
            <a:pathLst>
              <a:path w="808354" h="1350010">
                <a:moveTo>
                  <a:pt x="808354" y="0"/>
                </a:moveTo>
                <a:lnTo>
                  <a:pt x="0" y="1349755"/>
                </a:lnTo>
                <a:lnTo>
                  <a:pt x="794384" y="1349755"/>
                </a:lnTo>
                <a:lnTo>
                  <a:pt x="808354" y="1326260"/>
                </a:lnTo>
                <a:lnTo>
                  <a:pt x="80835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02569" y="7076744"/>
            <a:ext cx="289560" cy="483870"/>
          </a:xfrm>
          <a:custGeom>
            <a:avLst/>
            <a:gdLst/>
            <a:ahLst/>
            <a:cxnLst/>
            <a:rect l="l" t="t" r="r" b="b"/>
            <a:pathLst>
              <a:path w="289559" h="483870">
                <a:moveTo>
                  <a:pt x="289432" y="0"/>
                </a:moveTo>
                <a:lnTo>
                  <a:pt x="0" y="483310"/>
                </a:lnTo>
                <a:lnTo>
                  <a:pt x="289432" y="483310"/>
                </a:lnTo>
                <a:lnTo>
                  <a:pt x="289432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46592" y="3893439"/>
            <a:ext cx="2145665" cy="3582035"/>
          </a:xfrm>
          <a:custGeom>
            <a:avLst/>
            <a:gdLst/>
            <a:ahLst/>
            <a:cxnLst/>
            <a:rect l="l" t="t" r="r" b="b"/>
            <a:pathLst>
              <a:path w="2145665" h="3582034">
                <a:moveTo>
                  <a:pt x="2145410" y="0"/>
                </a:moveTo>
                <a:lnTo>
                  <a:pt x="0" y="3581991"/>
                </a:lnTo>
                <a:lnTo>
                  <a:pt x="794384" y="3581991"/>
                </a:lnTo>
                <a:lnTo>
                  <a:pt x="2145410" y="1327150"/>
                </a:lnTo>
                <a:lnTo>
                  <a:pt x="2145410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7808" y="5220334"/>
            <a:ext cx="1044575" cy="1743710"/>
          </a:xfrm>
          <a:custGeom>
            <a:avLst/>
            <a:gdLst/>
            <a:ahLst/>
            <a:cxnLst/>
            <a:rect l="l" t="t" r="r" b="b"/>
            <a:pathLst>
              <a:path w="1044575" h="1743709">
                <a:moveTo>
                  <a:pt x="1044194" y="0"/>
                </a:moveTo>
                <a:lnTo>
                  <a:pt x="0" y="1743354"/>
                </a:lnTo>
                <a:lnTo>
                  <a:pt x="577469" y="1743354"/>
                </a:lnTo>
                <a:lnTo>
                  <a:pt x="1044194" y="964310"/>
                </a:lnTo>
                <a:lnTo>
                  <a:pt x="104419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03205" y="7077874"/>
            <a:ext cx="288925" cy="482600"/>
          </a:xfrm>
          <a:custGeom>
            <a:avLst/>
            <a:gdLst/>
            <a:ahLst/>
            <a:cxnLst/>
            <a:rect l="l" t="t" r="r" b="b"/>
            <a:pathLst>
              <a:path w="288925" h="482600">
                <a:moveTo>
                  <a:pt x="288798" y="0"/>
                </a:moveTo>
                <a:lnTo>
                  <a:pt x="0" y="482179"/>
                </a:lnTo>
                <a:lnTo>
                  <a:pt x="262000" y="482179"/>
                </a:lnTo>
                <a:lnTo>
                  <a:pt x="288798" y="437509"/>
                </a:lnTo>
                <a:lnTo>
                  <a:pt x="288798" y="0"/>
                </a:lnTo>
                <a:close/>
              </a:path>
            </a:pathLst>
          </a:custGeom>
          <a:solidFill>
            <a:srgbClr val="AEC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69423" y="6186677"/>
            <a:ext cx="822960" cy="1373505"/>
          </a:xfrm>
          <a:custGeom>
            <a:avLst/>
            <a:gdLst/>
            <a:ahLst/>
            <a:cxnLst/>
            <a:rect l="l" t="t" r="r" b="b"/>
            <a:pathLst>
              <a:path w="822959" h="1373504">
                <a:moveTo>
                  <a:pt x="822578" y="0"/>
                </a:moveTo>
                <a:lnTo>
                  <a:pt x="0" y="1373377"/>
                </a:lnTo>
                <a:lnTo>
                  <a:pt x="795527" y="1373377"/>
                </a:lnTo>
                <a:lnTo>
                  <a:pt x="822578" y="1328179"/>
                </a:lnTo>
                <a:lnTo>
                  <a:pt x="822578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27845" y="4614545"/>
            <a:ext cx="1764664" cy="2945765"/>
          </a:xfrm>
          <a:custGeom>
            <a:avLst/>
            <a:gdLst/>
            <a:ahLst/>
            <a:cxnLst/>
            <a:rect l="l" t="t" r="r" b="b"/>
            <a:pathLst>
              <a:path w="1764665" h="2945765">
                <a:moveTo>
                  <a:pt x="1764156" y="0"/>
                </a:moveTo>
                <a:lnTo>
                  <a:pt x="0" y="2945509"/>
                </a:lnTo>
                <a:lnTo>
                  <a:pt x="795274" y="2945509"/>
                </a:lnTo>
                <a:lnTo>
                  <a:pt x="1764156" y="1328420"/>
                </a:lnTo>
                <a:lnTo>
                  <a:pt x="1764156" y="0"/>
                </a:lnTo>
                <a:close/>
              </a:path>
            </a:pathLst>
          </a:custGeom>
          <a:solidFill>
            <a:srgbClr val="00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88779" y="5941059"/>
            <a:ext cx="903605" cy="1508125"/>
          </a:xfrm>
          <a:custGeom>
            <a:avLst/>
            <a:gdLst/>
            <a:ahLst/>
            <a:cxnLst/>
            <a:rect l="l" t="t" r="r" b="b"/>
            <a:pathLst>
              <a:path w="903604" h="1508125">
                <a:moveTo>
                  <a:pt x="903224" y="0"/>
                </a:moveTo>
                <a:lnTo>
                  <a:pt x="0" y="1507788"/>
                </a:lnTo>
                <a:lnTo>
                  <a:pt x="347218" y="1507788"/>
                </a:lnTo>
                <a:lnTo>
                  <a:pt x="903224" y="579856"/>
                </a:lnTo>
                <a:lnTo>
                  <a:pt x="90322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2571" y="4636261"/>
            <a:ext cx="2286000" cy="2924175"/>
          </a:xfrm>
          <a:custGeom>
            <a:avLst/>
            <a:gdLst/>
            <a:ahLst/>
            <a:cxnLst/>
            <a:rect l="l" t="t" r="r" b="b"/>
            <a:pathLst>
              <a:path w="2286000" h="2924175">
                <a:moveTo>
                  <a:pt x="2285492" y="0"/>
                </a:moveTo>
                <a:lnTo>
                  <a:pt x="1751202" y="0"/>
                </a:lnTo>
                <a:lnTo>
                  <a:pt x="0" y="2923792"/>
                </a:lnTo>
                <a:lnTo>
                  <a:pt x="533653" y="2923792"/>
                </a:lnTo>
                <a:lnTo>
                  <a:pt x="2285492" y="0"/>
                </a:lnTo>
                <a:close/>
              </a:path>
            </a:pathLst>
          </a:custGeom>
          <a:solidFill>
            <a:srgbClr val="5C2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40976" y="1377061"/>
            <a:ext cx="851535" cy="1421130"/>
          </a:xfrm>
          <a:custGeom>
            <a:avLst/>
            <a:gdLst/>
            <a:ahLst/>
            <a:cxnLst/>
            <a:rect l="l" t="t" r="r" b="b"/>
            <a:pathLst>
              <a:path w="851534" h="1421130">
                <a:moveTo>
                  <a:pt x="851026" y="0"/>
                </a:moveTo>
                <a:lnTo>
                  <a:pt x="0" y="1420876"/>
                </a:lnTo>
                <a:lnTo>
                  <a:pt x="794384" y="1420876"/>
                </a:lnTo>
                <a:lnTo>
                  <a:pt x="851026" y="1326388"/>
                </a:lnTo>
                <a:lnTo>
                  <a:pt x="851026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8809" y="2797936"/>
            <a:ext cx="3648710" cy="4762500"/>
          </a:xfrm>
          <a:custGeom>
            <a:avLst/>
            <a:gdLst/>
            <a:ahLst/>
            <a:cxnLst/>
            <a:rect l="l" t="t" r="r" b="b"/>
            <a:pathLst>
              <a:path w="3648709" h="4762500">
                <a:moveTo>
                  <a:pt x="3648329" y="0"/>
                </a:moveTo>
                <a:lnTo>
                  <a:pt x="2852166" y="0"/>
                </a:lnTo>
                <a:lnTo>
                  <a:pt x="0" y="4762118"/>
                </a:lnTo>
                <a:lnTo>
                  <a:pt x="795020" y="4762118"/>
                </a:lnTo>
                <a:lnTo>
                  <a:pt x="364832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3916" y="49910"/>
            <a:ext cx="4498340" cy="7510145"/>
          </a:xfrm>
          <a:custGeom>
            <a:avLst/>
            <a:gdLst/>
            <a:ahLst/>
            <a:cxnLst/>
            <a:rect l="l" t="t" r="r" b="b"/>
            <a:pathLst>
              <a:path w="4498340" h="7510145">
                <a:moveTo>
                  <a:pt x="4498086" y="0"/>
                </a:moveTo>
                <a:lnTo>
                  <a:pt x="0" y="7510143"/>
                </a:lnTo>
                <a:lnTo>
                  <a:pt x="794385" y="7510143"/>
                </a:lnTo>
                <a:lnTo>
                  <a:pt x="4498086" y="1328674"/>
                </a:lnTo>
                <a:lnTo>
                  <a:pt x="4498086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7409" y="45973"/>
            <a:ext cx="4744720" cy="7514590"/>
          </a:xfrm>
          <a:custGeom>
            <a:avLst/>
            <a:gdLst/>
            <a:ahLst/>
            <a:cxnLst/>
            <a:rect l="l" t="t" r="r" b="b"/>
            <a:pathLst>
              <a:path w="4744720" h="7514590">
                <a:moveTo>
                  <a:pt x="4744593" y="0"/>
                </a:moveTo>
                <a:lnTo>
                  <a:pt x="4500371" y="0"/>
                </a:lnTo>
                <a:lnTo>
                  <a:pt x="0" y="7514081"/>
                </a:lnTo>
                <a:lnTo>
                  <a:pt x="794385" y="7514081"/>
                </a:lnTo>
                <a:lnTo>
                  <a:pt x="4744593" y="921131"/>
                </a:lnTo>
                <a:lnTo>
                  <a:pt x="4744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1760" y="4265548"/>
            <a:ext cx="2457450" cy="3295015"/>
          </a:xfrm>
          <a:custGeom>
            <a:avLst/>
            <a:gdLst/>
            <a:ahLst/>
            <a:cxnLst/>
            <a:rect l="l" t="t" r="r" b="b"/>
            <a:pathLst>
              <a:path w="2457450" h="3295015">
                <a:moveTo>
                  <a:pt x="2456941" y="0"/>
                </a:moveTo>
                <a:lnTo>
                  <a:pt x="1966848" y="0"/>
                </a:lnTo>
                <a:lnTo>
                  <a:pt x="0" y="3294505"/>
                </a:lnTo>
                <a:lnTo>
                  <a:pt x="489203" y="3294505"/>
                </a:lnTo>
                <a:lnTo>
                  <a:pt x="245694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50196" y="0"/>
            <a:ext cx="1242060" cy="1703070"/>
          </a:xfrm>
          <a:custGeom>
            <a:avLst/>
            <a:gdLst/>
            <a:ahLst/>
            <a:cxnLst/>
            <a:rect l="l" t="t" r="r" b="b"/>
            <a:pathLst>
              <a:path w="1242059" h="1703070">
                <a:moveTo>
                  <a:pt x="1241805" y="0"/>
                </a:moveTo>
                <a:lnTo>
                  <a:pt x="1019809" y="0"/>
                </a:lnTo>
                <a:lnTo>
                  <a:pt x="0" y="1702688"/>
                </a:lnTo>
                <a:lnTo>
                  <a:pt x="488950" y="1702688"/>
                </a:lnTo>
                <a:lnTo>
                  <a:pt x="1241805" y="446277"/>
                </a:lnTo>
                <a:lnTo>
                  <a:pt x="124180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39107" y="1957495"/>
            <a:ext cx="4846634" cy="249452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60"/>
              </a:spcBef>
            </a:pPr>
            <a:r>
              <a:rPr lang="ru-RU" sz="2000" spc="10" dirty="0" smtClean="0"/>
              <a:t>Порционные  столовые подсластители (заменители сахара) для столовых, ресторанов, гостиниц, магазинов «</a:t>
            </a:r>
            <a:r>
              <a:rPr lang="ru-RU" sz="2000" spc="10" dirty="0" err="1" smtClean="0"/>
              <a:t>Сластея»тм</a:t>
            </a:r>
            <a:r>
              <a:rPr lang="ru-RU" sz="2000" spc="10" dirty="0" smtClean="0"/>
              <a:t/>
            </a:r>
            <a:br>
              <a:rPr lang="ru-RU" sz="2000" spc="10" dirty="0" smtClean="0"/>
            </a:br>
            <a:r>
              <a:rPr lang="ru-RU" sz="4000" spc="10" dirty="0" smtClean="0"/>
              <a:t>1</a:t>
            </a:r>
            <a:r>
              <a:rPr lang="ru-RU" sz="4000" spc="10" dirty="0" smtClean="0">
                <a:solidFill>
                  <a:srgbClr val="00B050"/>
                </a:solidFill>
              </a:rPr>
              <a:t>.«Стевия-Архат»</a:t>
            </a:r>
            <a:r>
              <a:rPr lang="ru-RU" sz="4000" spc="10" dirty="0" smtClean="0"/>
              <a:t/>
            </a:r>
            <a:br>
              <a:rPr lang="ru-RU" sz="4000" spc="10" dirty="0" smtClean="0"/>
            </a:br>
            <a:r>
              <a:rPr lang="ru-RU" sz="4000" spc="10" dirty="0" smtClean="0"/>
              <a:t>2. «</a:t>
            </a:r>
            <a:r>
              <a:rPr lang="ru-RU" sz="4000" spc="10" dirty="0" smtClean="0">
                <a:solidFill>
                  <a:srgbClr val="FF0000"/>
                </a:solidFill>
              </a:rPr>
              <a:t>0-калорий</a:t>
            </a:r>
            <a:r>
              <a:rPr lang="ru-RU" sz="4000" spc="10" dirty="0" smtClean="0"/>
              <a:t>»</a:t>
            </a:r>
            <a:endParaRPr sz="4000" spc="-50" dirty="0"/>
          </a:p>
        </p:txBody>
      </p:sp>
      <p:sp>
        <p:nvSpPr>
          <p:cNvPr id="62" name="TextBox 61"/>
          <p:cNvSpPr txBox="1"/>
          <p:nvPr/>
        </p:nvSpPr>
        <p:spPr>
          <a:xfrm>
            <a:off x="167389" y="5270775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Разработчик:</a:t>
            </a:r>
          </a:p>
          <a:p>
            <a:pPr algn="ctr"/>
            <a:r>
              <a:rPr lang="ru-RU" dirty="0" smtClean="0"/>
              <a:t>малое инновационное предприятие «</a:t>
            </a:r>
            <a:r>
              <a:rPr lang="ru-RU" dirty="0" err="1" smtClean="0"/>
              <a:t>Инноватор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при Уральском государственном </a:t>
            </a:r>
          </a:p>
          <a:p>
            <a:pPr algn="ctr"/>
            <a:r>
              <a:rPr lang="ru-RU" dirty="0" smtClean="0"/>
              <a:t>Медицинском </a:t>
            </a:r>
            <a:r>
              <a:rPr lang="ru-RU" dirty="0" smtClean="0"/>
              <a:t>университете</a:t>
            </a:r>
            <a:endParaRPr lang="ru-RU" dirty="0" smtClean="0"/>
          </a:p>
        </p:txBody>
      </p:sp>
      <p:pic>
        <p:nvPicPr>
          <p:cNvPr id="1026" name="Picture 2" descr="C:\Users\user\Desktop\Инноватор\Реклама\герб угм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16" y="137238"/>
            <a:ext cx="3240450" cy="18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6770" y="-631805"/>
            <a:ext cx="3688580" cy="52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ownloads\IMG_079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5" b="7189"/>
          <a:stretch/>
        </p:blipFill>
        <p:spPr bwMode="auto">
          <a:xfrm>
            <a:off x="5526142" y="3942206"/>
            <a:ext cx="5174033" cy="34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9991"/>
            <a:ext cx="143510" cy="1567180"/>
          </a:xfrm>
          <a:custGeom>
            <a:avLst/>
            <a:gdLst/>
            <a:ahLst/>
            <a:cxnLst/>
            <a:rect l="l" t="t" r="r" b="b"/>
            <a:pathLst>
              <a:path w="143510" h="1567179">
                <a:moveTo>
                  <a:pt x="143344" y="0"/>
                </a:moveTo>
                <a:lnTo>
                  <a:pt x="0" y="239268"/>
                </a:lnTo>
                <a:lnTo>
                  <a:pt x="0" y="1567053"/>
                </a:lnTo>
                <a:lnTo>
                  <a:pt x="143344" y="1327785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86505"/>
            <a:ext cx="143510" cy="1350010"/>
          </a:xfrm>
          <a:custGeom>
            <a:avLst/>
            <a:gdLst/>
            <a:ahLst/>
            <a:cxnLst/>
            <a:rect l="l" t="t" r="r" b="b"/>
            <a:pathLst>
              <a:path w="143510" h="1350010">
                <a:moveTo>
                  <a:pt x="143344" y="0"/>
                </a:moveTo>
                <a:lnTo>
                  <a:pt x="0" y="239267"/>
                </a:lnTo>
                <a:lnTo>
                  <a:pt x="0" y="1349755"/>
                </a:lnTo>
                <a:lnTo>
                  <a:pt x="129324" y="1349755"/>
                </a:lnTo>
                <a:lnTo>
                  <a:pt x="143344" y="132626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76744"/>
            <a:ext cx="143510" cy="483870"/>
          </a:xfrm>
          <a:custGeom>
            <a:avLst/>
            <a:gdLst/>
            <a:ahLst/>
            <a:cxnLst/>
            <a:rect l="l" t="t" r="r" b="b"/>
            <a:pathLst>
              <a:path w="143510" h="483870">
                <a:moveTo>
                  <a:pt x="143344" y="0"/>
                </a:moveTo>
                <a:lnTo>
                  <a:pt x="0" y="239331"/>
                </a:lnTo>
                <a:lnTo>
                  <a:pt x="0" y="483310"/>
                </a:lnTo>
                <a:lnTo>
                  <a:pt x="143344" y="483310"/>
                </a:lnTo>
                <a:lnTo>
                  <a:pt x="14334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93439"/>
            <a:ext cx="143510" cy="1566545"/>
          </a:xfrm>
          <a:custGeom>
            <a:avLst/>
            <a:gdLst/>
            <a:ahLst/>
            <a:cxnLst/>
            <a:rect l="l" t="t" r="r" b="b"/>
            <a:pathLst>
              <a:path w="143510" h="1566545">
                <a:moveTo>
                  <a:pt x="143344" y="0"/>
                </a:moveTo>
                <a:lnTo>
                  <a:pt x="0" y="239268"/>
                </a:lnTo>
                <a:lnTo>
                  <a:pt x="0" y="1566418"/>
                </a:lnTo>
                <a:lnTo>
                  <a:pt x="143344" y="132715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220334"/>
            <a:ext cx="143510" cy="1203960"/>
          </a:xfrm>
          <a:custGeom>
            <a:avLst/>
            <a:gdLst/>
            <a:ahLst/>
            <a:cxnLst/>
            <a:rect l="l" t="t" r="r" b="b"/>
            <a:pathLst>
              <a:path w="143510" h="1203960">
                <a:moveTo>
                  <a:pt x="143344" y="0"/>
                </a:moveTo>
                <a:lnTo>
                  <a:pt x="0" y="239268"/>
                </a:lnTo>
                <a:lnTo>
                  <a:pt x="0" y="1203515"/>
                </a:lnTo>
                <a:lnTo>
                  <a:pt x="143344" y="96431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77874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143344" y="0"/>
                </a:moveTo>
                <a:lnTo>
                  <a:pt x="0" y="239331"/>
                </a:lnTo>
                <a:lnTo>
                  <a:pt x="0" y="482180"/>
                </a:lnTo>
                <a:lnTo>
                  <a:pt x="116587" y="482180"/>
                </a:lnTo>
                <a:lnTo>
                  <a:pt x="143344" y="437520"/>
                </a:lnTo>
                <a:lnTo>
                  <a:pt x="143344" y="0"/>
                </a:lnTo>
                <a:close/>
              </a:path>
            </a:pathLst>
          </a:custGeom>
          <a:solidFill>
            <a:srgbClr val="AEC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86677"/>
            <a:ext cx="143510" cy="1373505"/>
          </a:xfrm>
          <a:custGeom>
            <a:avLst/>
            <a:gdLst/>
            <a:ahLst/>
            <a:cxnLst/>
            <a:rect l="l" t="t" r="r" b="b"/>
            <a:pathLst>
              <a:path w="143510" h="1373504">
                <a:moveTo>
                  <a:pt x="143344" y="0"/>
                </a:moveTo>
                <a:lnTo>
                  <a:pt x="0" y="239344"/>
                </a:lnTo>
                <a:lnTo>
                  <a:pt x="0" y="1373377"/>
                </a:lnTo>
                <a:lnTo>
                  <a:pt x="116268" y="1373377"/>
                </a:lnTo>
                <a:lnTo>
                  <a:pt x="143344" y="132818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614545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4" y="0"/>
                </a:moveTo>
                <a:lnTo>
                  <a:pt x="0" y="239395"/>
                </a:lnTo>
                <a:lnTo>
                  <a:pt x="0" y="1567688"/>
                </a:lnTo>
                <a:lnTo>
                  <a:pt x="143344" y="132842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41059"/>
            <a:ext cx="143510" cy="819150"/>
          </a:xfrm>
          <a:custGeom>
            <a:avLst/>
            <a:gdLst/>
            <a:ahLst/>
            <a:cxnLst/>
            <a:rect l="l" t="t" r="r" b="b"/>
            <a:pathLst>
              <a:path w="143510" h="819150">
                <a:moveTo>
                  <a:pt x="143344" y="0"/>
                </a:moveTo>
                <a:lnTo>
                  <a:pt x="0" y="239267"/>
                </a:lnTo>
                <a:lnTo>
                  <a:pt x="0" y="819086"/>
                </a:lnTo>
                <a:lnTo>
                  <a:pt x="143344" y="57985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377061"/>
            <a:ext cx="143510" cy="1421130"/>
          </a:xfrm>
          <a:custGeom>
            <a:avLst/>
            <a:gdLst/>
            <a:ahLst/>
            <a:cxnLst/>
            <a:rect l="l" t="t" r="r" b="b"/>
            <a:pathLst>
              <a:path w="143510" h="1421130">
                <a:moveTo>
                  <a:pt x="143344" y="0"/>
                </a:moveTo>
                <a:lnTo>
                  <a:pt x="0" y="239395"/>
                </a:lnTo>
                <a:lnTo>
                  <a:pt x="0" y="1420876"/>
                </a:lnTo>
                <a:lnTo>
                  <a:pt x="86749" y="1420876"/>
                </a:lnTo>
                <a:lnTo>
                  <a:pt x="143344" y="1326388"/>
                </a:lnTo>
                <a:lnTo>
                  <a:pt x="143344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797936"/>
            <a:ext cx="88900" cy="147955"/>
          </a:xfrm>
          <a:custGeom>
            <a:avLst/>
            <a:gdLst/>
            <a:ahLst/>
            <a:cxnLst/>
            <a:rect l="l" t="t" r="r" b="b"/>
            <a:pathLst>
              <a:path w="88900" h="147955">
                <a:moveTo>
                  <a:pt x="88463" y="0"/>
                </a:moveTo>
                <a:lnTo>
                  <a:pt x="0" y="0"/>
                </a:lnTo>
                <a:lnTo>
                  <a:pt x="0" y="147700"/>
                </a:lnTo>
                <a:lnTo>
                  <a:pt x="88463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910"/>
            <a:ext cx="156845" cy="1567815"/>
          </a:xfrm>
          <a:custGeom>
            <a:avLst/>
            <a:gdLst/>
            <a:ahLst/>
            <a:cxnLst/>
            <a:rect l="l" t="t" r="r" b="b"/>
            <a:pathLst>
              <a:path w="156845" h="1567815">
                <a:moveTo>
                  <a:pt x="156718" y="0"/>
                </a:moveTo>
                <a:lnTo>
                  <a:pt x="0" y="239268"/>
                </a:lnTo>
                <a:lnTo>
                  <a:pt x="0" y="1567814"/>
                </a:lnTo>
                <a:lnTo>
                  <a:pt x="156718" y="1328674"/>
                </a:lnTo>
                <a:lnTo>
                  <a:pt x="156718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60020" cy="685800"/>
          </a:xfrm>
          <a:custGeom>
            <a:avLst/>
            <a:gdLst/>
            <a:ahLst/>
            <a:cxnLst/>
            <a:rect l="l" t="t" r="r" b="b"/>
            <a:pathLst>
              <a:path w="160020" h="685800">
                <a:moveTo>
                  <a:pt x="159981" y="0"/>
                </a:moveTo>
                <a:lnTo>
                  <a:pt x="0" y="0"/>
                </a:lnTo>
                <a:lnTo>
                  <a:pt x="0" y="685418"/>
                </a:lnTo>
                <a:lnTo>
                  <a:pt x="159981" y="446277"/>
                </a:lnTo>
                <a:lnTo>
                  <a:pt x="159981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49" y="2562605"/>
            <a:ext cx="160434" cy="37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16939" y="176606"/>
            <a:ext cx="14630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РЫНОК</a:t>
            </a:r>
          </a:p>
        </p:txBody>
      </p:sp>
      <p:sp>
        <p:nvSpPr>
          <p:cNvPr id="17" name="object 17"/>
          <p:cNvSpPr/>
          <p:nvPr/>
        </p:nvSpPr>
        <p:spPr>
          <a:xfrm>
            <a:off x="810894" y="31445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280" y="28016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156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700" y="33731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7538" y="33439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3164" y="5145460"/>
            <a:ext cx="6346832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15"/>
              </a:lnSpc>
            </a:pPr>
            <a:r>
              <a:rPr lang="ru-RU" sz="2000" dirty="0">
                <a:latin typeface="Arial"/>
                <a:cs typeface="Arial"/>
              </a:rPr>
              <a:t>Согласно последней статистике РАМН избыточная масса тела есть почти у половины мужчин и 60% женщин. </a:t>
            </a:r>
            <a:r>
              <a:rPr lang="ru-RU" sz="2000" dirty="0" smtClean="0">
                <a:latin typeface="Arial"/>
                <a:cs typeface="Arial"/>
              </a:rPr>
              <a:t>3 миллиона детей имеют </a:t>
            </a:r>
            <a:r>
              <a:rPr lang="ru-RU" sz="2000" dirty="0">
                <a:latin typeface="Arial"/>
                <a:cs typeface="Arial"/>
              </a:rPr>
              <a:t>лишний вес, а полмиллиона из их числа – одну из степеней ожирения</a:t>
            </a:r>
            <a:endParaRPr lang="ru-RU" sz="2000" dirty="0" smtClean="0">
              <a:latin typeface="Arial"/>
              <a:cs typeface="Arial"/>
            </a:endParaRPr>
          </a:p>
          <a:p>
            <a:pPr marL="12700">
              <a:lnSpc>
                <a:spcPts val="2715"/>
              </a:lnSpc>
            </a:pPr>
            <a:r>
              <a:rPr lang="ru-RU" sz="2000" i="1" dirty="0" smtClean="0">
                <a:solidFill>
                  <a:srgbClr val="1F487C"/>
                </a:solidFill>
                <a:latin typeface="Arial"/>
                <a:cs typeface="Arial"/>
              </a:rPr>
              <a:t>Диабетиков в России 9,6 миллионов</a:t>
            </a:r>
          </a:p>
          <a:p>
            <a:pPr marL="12700">
              <a:lnSpc>
                <a:spcPts val="2715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0420" y="1212832"/>
            <a:ext cx="2794889" cy="2794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88982" y="927080"/>
            <a:ext cx="35248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ПОРТРЕТ ЦЕЛЕВОЙ</a:t>
            </a:r>
            <a:r>
              <a:rPr sz="2000" b="1" spc="-9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375F92"/>
                </a:solidFill>
                <a:latin typeface="Calibri"/>
                <a:cs typeface="Calibri"/>
              </a:rPr>
              <a:t>АУДИТОРИИ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46700" y="0"/>
            <a:ext cx="4906118" cy="223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80804" y="2141526"/>
            <a:ext cx="541259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ТЕМП </a:t>
            </a:r>
            <a:r>
              <a:rPr sz="2000" b="1" spc="-30" dirty="0">
                <a:solidFill>
                  <a:srgbClr val="375F92"/>
                </a:solidFill>
                <a:latin typeface="Calibri"/>
                <a:cs typeface="Calibri"/>
              </a:rPr>
              <a:t>РОСТА</a:t>
            </a:r>
            <a:r>
              <a:rPr sz="2000" b="1" spc="-8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375F92"/>
                </a:solidFill>
                <a:latin typeface="Calibri"/>
                <a:cs typeface="Calibri"/>
              </a:rPr>
              <a:t>РЫНКА</a:t>
            </a:r>
            <a:endParaRPr lang="ru-RU" sz="2000" b="1" spc="-5" dirty="0" smtClean="0">
              <a:solidFill>
                <a:srgbClr val="375F9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375F92"/>
                </a:solidFill>
                <a:latin typeface="Calibri"/>
                <a:cs typeface="Calibri"/>
              </a:rPr>
              <a:t>10% год. Ежедневно 2560 Россиян выходят из кабинета врача с диагнозом «Сахарный диабет»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0069" y="6284930"/>
            <a:ext cx="405333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ОБЪЕМ</a:t>
            </a:r>
            <a:r>
              <a:rPr sz="2000" b="1" spc="-8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375F92"/>
                </a:solidFill>
                <a:latin typeface="Calibri"/>
                <a:cs typeface="Calibri"/>
              </a:rPr>
              <a:t>РЫНКА</a:t>
            </a:r>
            <a:r>
              <a:rPr lang="ru-RU" sz="2000" b="1" spc="-5" dirty="0" smtClean="0">
                <a:solidFill>
                  <a:srgbClr val="375F92"/>
                </a:solidFill>
                <a:latin typeface="Calibri"/>
                <a:cs typeface="Calibri"/>
              </a:rPr>
              <a:t> сахарозаменителей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164" y="3998914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Больные </a:t>
            </a:r>
            <a:r>
              <a:rPr lang="ru-RU" dirty="0">
                <a:solidFill>
                  <a:srgbClr val="FF0000"/>
                </a:solidFill>
              </a:rPr>
              <a:t>диабетом, метаболическим синдромом, </a:t>
            </a:r>
            <a:r>
              <a:rPr lang="ru-RU" dirty="0" smtClean="0">
                <a:solidFill>
                  <a:srgbClr val="FF0000"/>
                </a:solidFill>
              </a:rPr>
              <a:t> взрослые люди </a:t>
            </a:r>
            <a:r>
              <a:rPr lang="ru-RU" dirty="0">
                <a:solidFill>
                  <a:srgbClr val="FF0000"/>
                </a:solidFill>
              </a:rPr>
              <a:t>с излишней массой тела и </a:t>
            </a:r>
            <a:r>
              <a:rPr lang="ru-RU" dirty="0" smtClean="0">
                <a:solidFill>
                  <a:srgbClr val="FF0000"/>
                </a:solidFill>
              </a:rPr>
              <a:t>все, кто следит </a:t>
            </a:r>
            <a:r>
              <a:rPr lang="ru-RU" dirty="0">
                <a:solidFill>
                  <a:srgbClr val="FF0000"/>
                </a:solidFill>
              </a:rPr>
              <a:t>за своим здоровьем, но не </a:t>
            </a:r>
            <a:r>
              <a:rPr lang="ru-RU" dirty="0" smtClean="0">
                <a:solidFill>
                  <a:srgbClr val="FF0000"/>
                </a:solidFill>
              </a:rPr>
              <a:t>желает </a:t>
            </a:r>
            <a:r>
              <a:rPr lang="ru-RU" dirty="0">
                <a:solidFill>
                  <a:srgbClr val="FF0000"/>
                </a:solidFill>
              </a:rPr>
              <a:t>отказываться от привычного вкуса сладких блюд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022" y="3194923"/>
            <a:ext cx="3989378" cy="3028869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7218908" y="428466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46700" y="4189531"/>
            <a:ext cx="248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Этот сегмент мы должны занять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9991"/>
            <a:ext cx="143510" cy="1567180"/>
          </a:xfrm>
          <a:custGeom>
            <a:avLst/>
            <a:gdLst/>
            <a:ahLst/>
            <a:cxnLst/>
            <a:rect l="l" t="t" r="r" b="b"/>
            <a:pathLst>
              <a:path w="143510" h="1567179">
                <a:moveTo>
                  <a:pt x="143344" y="0"/>
                </a:moveTo>
                <a:lnTo>
                  <a:pt x="0" y="239268"/>
                </a:lnTo>
                <a:lnTo>
                  <a:pt x="0" y="1567053"/>
                </a:lnTo>
                <a:lnTo>
                  <a:pt x="143344" y="1327785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86505"/>
            <a:ext cx="143510" cy="1350010"/>
          </a:xfrm>
          <a:custGeom>
            <a:avLst/>
            <a:gdLst/>
            <a:ahLst/>
            <a:cxnLst/>
            <a:rect l="l" t="t" r="r" b="b"/>
            <a:pathLst>
              <a:path w="143510" h="1350010">
                <a:moveTo>
                  <a:pt x="143344" y="0"/>
                </a:moveTo>
                <a:lnTo>
                  <a:pt x="0" y="239267"/>
                </a:lnTo>
                <a:lnTo>
                  <a:pt x="0" y="1349755"/>
                </a:lnTo>
                <a:lnTo>
                  <a:pt x="129324" y="1349755"/>
                </a:lnTo>
                <a:lnTo>
                  <a:pt x="143344" y="132626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76744"/>
            <a:ext cx="143510" cy="483870"/>
          </a:xfrm>
          <a:custGeom>
            <a:avLst/>
            <a:gdLst/>
            <a:ahLst/>
            <a:cxnLst/>
            <a:rect l="l" t="t" r="r" b="b"/>
            <a:pathLst>
              <a:path w="143510" h="483870">
                <a:moveTo>
                  <a:pt x="143344" y="0"/>
                </a:moveTo>
                <a:lnTo>
                  <a:pt x="0" y="239331"/>
                </a:lnTo>
                <a:lnTo>
                  <a:pt x="0" y="483310"/>
                </a:lnTo>
                <a:lnTo>
                  <a:pt x="143344" y="483310"/>
                </a:lnTo>
                <a:lnTo>
                  <a:pt x="143344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93439"/>
            <a:ext cx="143510" cy="1566545"/>
          </a:xfrm>
          <a:custGeom>
            <a:avLst/>
            <a:gdLst/>
            <a:ahLst/>
            <a:cxnLst/>
            <a:rect l="l" t="t" r="r" b="b"/>
            <a:pathLst>
              <a:path w="143510" h="1566545">
                <a:moveTo>
                  <a:pt x="143344" y="0"/>
                </a:moveTo>
                <a:lnTo>
                  <a:pt x="0" y="239268"/>
                </a:lnTo>
                <a:lnTo>
                  <a:pt x="0" y="1566418"/>
                </a:lnTo>
                <a:lnTo>
                  <a:pt x="143344" y="132715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220334"/>
            <a:ext cx="143510" cy="1203960"/>
          </a:xfrm>
          <a:custGeom>
            <a:avLst/>
            <a:gdLst/>
            <a:ahLst/>
            <a:cxnLst/>
            <a:rect l="l" t="t" r="r" b="b"/>
            <a:pathLst>
              <a:path w="143510" h="1203960">
                <a:moveTo>
                  <a:pt x="143344" y="0"/>
                </a:moveTo>
                <a:lnTo>
                  <a:pt x="0" y="239268"/>
                </a:lnTo>
                <a:lnTo>
                  <a:pt x="0" y="1203515"/>
                </a:lnTo>
                <a:lnTo>
                  <a:pt x="143344" y="964310"/>
                </a:lnTo>
                <a:lnTo>
                  <a:pt x="143344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77874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143344" y="0"/>
                </a:moveTo>
                <a:lnTo>
                  <a:pt x="0" y="239331"/>
                </a:lnTo>
                <a:lnTo>
                  <a:pt x="0" y="482180"/>
                </a:lnTo>
                <a:lnTo>
                  <a:pt x="116587" y="482180"/>
                </a:lnTo>
                <a:lnTo>
                  <a:pt x="143344" y="437520"/>
                </a:lnTo>
                <a:lnTo>
                  <a:pt x="143344" y="0"/>
                </a:lnTo>
                <a:close/>
              </a:path>
            </a:pathLst>
          </a:custGeom>
          <a:solidFill>
            <a:srgbClr val="AEC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86677"/>
            <a:ext cx="143510" cy="1373505"/>
          </a:xfrm>
          <a:custGeom>
            <a:avLst/>
            <a:gdLst/>
            <a:ahLst/>
            <a:cxnLst/>
            <a:rect l="l" t="t" r="r" b="b"/>
            <a:pathLst>
              <a:path w="143510" h="1373504">
                <a:moveTo>
                  <a:pt x="143344" y="0"/>
                </a:moveTo>
                <a:lnTo>
                  <a:pt x="0" y="239344"/>
                </a:lnTo>
                <a:lnTo>
                  <a:pt x="0" y="1373377"/>
                </a:lnTo>
                <a:lnTo>
                  <a:pt x="116268" y="1373377"/>
                </a:lnTo>
                <a:lnTo>
                  <a:pt x="143344" y="132818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614545"/>
            <a:ext cx="143510" cy="1567815"/>
          </a:xfrm>
          <a:custGeom>
            <a:avLst/>
            <a:gdLst/>
            <a:ahLst/>
            <a:cxnLst/>
            <a:rect l="l" t="t" r="r" b="b"/>
            <a:pathLst>
              <a:path w="143510" h="1567814">
                <a:moveTo>
                  <a:pt x="143344" y="0"/>
                </a:moveTo>
                <a:lnTo>
                  <a:pt x="0" y="239395"/>
                </a:lnTo>
                <a:lnTo>
                  <a:pt x="0" y="1567688"/>
                </a:lnTo>
                <a:lnTo>
                  <a:pt x="143344" y="1328420"/>
                </a:lnTo>
                <a:lnTo>
                  <a:pt x="143344" y="0"/>
                </a:lnTo>
                <a:close/>
              </a:path>
            </a:pathLst>
          </a:custGeom>
          <a:solidFill>
            <a:srgbClr val="00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41059"/>
            <a:ext cx="143510" cy="819150"/>
          </a:xfrm>
          <a:custGeom>
            <a:avLst/>
            <a:gdLst/>
            <a:ahLst/>
            <a:cxnLst/>
            <a:rect l="l" t="t" r="r" b="b"/>
            <a:pathLst>
              <a:path w="143510" h="819150">
                <a:moveTo>
                  <a:pt x="143344" y="0"/>
                </a:moveTo>
                <a:lnTo>
                  <a:pt x="0" y="239267"/>
                </a:lnTo>
                <a:lnTo>
                  <a:pt x="0" y="819086"/>
                </a:lnTo>
                <a:lnTo>
                  <a:pt x="143344" y="579856"/>
                </a:lnTo>
                <a:lnTo>
                  <a:pt x="14334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377061"/>
            <a:ext cx="143510" cy="1421130"/>
          </a:xfrm>
          <a:custGeom>
            <a:avLst/>
            <a:gdLst/>
            <a:ahLst/>
            <a:cxnLst/>
            <a:rect l="l" t="t" r="r" b="b"/>
            <a:pathLst>
              <a:path w="143510" h="1421130">
                <a:moveTo>
                  <a:pt x="143344" y="0"/>
                </a:moveTo>
                <a:lnTo>
                  <a:pt x="0" y="239395"/>
                </a:lnTo>
                <a:lnTo>
                  <a:pt x="0" y="1420876"/>
                </a:lnTo>
                <a:lnTo>
                  <a:pt x="86749" y="1420876"/>
                </a:lnTo>
                <a:lnTo>
                  <a:pt x="143344" y="1326388"/>
                </a:lnTo>
                <a:lnTo>
                  <a:pt x="143344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797936"/>
            <a:ext cx="88900" cy="147955"/>
          </a:xfrm>
          <a:custGeom>
            <a:avLst/>
            <a:gdLst/>
            <a:ahLst/>
            <a:cxnLst/>
            <a:rect l="l" t="t" r="r" b="b"/>
            <a:pathLst>
              <a:path w="88900" h="147955">
                <a:moveTo>
                  <a:pt x="88463" y="0"/>
                </a:moveTo>
                <a:lnTo>
                  <a:pt x="0" y="0"/>
                </a:lnTo>
                <a:lnTo>
                  <a:pt x="0" y="147700"/>
                </a:lnTo>
                <a:lnTo>
                  <a:pt x="88463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910"/>
            <a:ext cx="156845" cy="1567815"/>
          </a:xfrm>
          <a:custGeom>
            <a:avLst/>
            <a:gdLst/>
            <a:ahLst/>
            <a:cxnLst/>
            <a:rect l="l" t="t" r="r" b="b"/>
            <a:pathLst>
              <a:path w="156845" h="1567815">
                <a:moveTo>
                  <a:pt x="156718" y="0"/>
                </a:moveTo>
                <a:lnTo>
                  <a:pt x="0" y="239268"/>
                </a:lnTo>
                <a:lnTo>
                  <a:pt x="0" y="1567814"/>
                </a:lnTo>
                <a:lnTo>
                  <a:pt x="156718" y="1328674"/>
                </a:lnTo>
                <a:lnTo>
                  <a:pt x="156718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60020" cy="685800"/>
          </a:xfrm>
          <a:custGeom>
            <a:avLst/>
            <a:gdLst/>
            <a:ahLst/>
            <a:cxnLst/>
            <a:rect l="l" t="t" r="r" b="b"/>
            <a:pathLst>
              <a:path w="160020" h="685800">
                <a:moveTo>
                  <a:pt x="159981" y="0"/>
                </a:moveTo>
                <a:lnTo>
                  <a:pt x="0" y="0"/>
                </a:lnTo>
                <a:lnTo>
                  <a:pt x="0" y="685418"/>
                </a:lnTo>
                <a:lnTo>
                  <a:pt x="159981" y="446277"/>
                </a:lnTo>
                <a:lnTo>
                  <a:pt x="159981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49" y="2562605"/>
            <a:ext cx="160434" cy="37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94" y="31445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280" y="28016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156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700" y="337311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723"/>
                </a:lnTo>
              </a:path>
            </a:pathLst>
          </a:custGeom>
          <a:ln w="38100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7538" y="33439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0339" y="119498"/>
            <a:ext cx="8077199" cy="868516"/>
          </a:xfrm>
          <a:custGeom>
            <a:avLst/>
            <a:gdLst/>
            <a:ahLst/>
            <a:cxnLst/>
            <a:rect l="l" t="t" r="r" b="b"/>
            <a:pathLst>
              <a:path w="4877435" h="1153160">
                <a:moveTo>
                  <a:pt x="4761776" y="0"/>
                </a:moveTo>
                <a:lnTo>
                  <a:pt x="115315" y="0"/>
                </a:lnTo>
                <a:lnTo>
                  <a:pt x="70428" y="9052"/>
                </a:lnTo>
                <a:lnTo>
                  <a:pt x="33774" y="33750"/>
                </a:lnTo>
                <a:lnTo>
                  <a:pt x="9061" y="70401"/>
                </a:lnTo>
                <a:lnTo>
                  <a:pt x="0" y="115316"/>
                </a:lnTo>
                <a:lnTo>
                  <a:pt x="0" y="1037717"/>
                </a:lnTo>
                <a:lnTo>
                  <a:pt x="9061" y="1082631"/>
                </a:lnTo>
                <a:lnTo>
                  <a:pt x="33774" y="1119282"/>
                </a:lnTo>
                <a:lnTo>
                  <a:pt x="70428" y="1143980"/>
                </a:lnTo>
                <a:lnTo>
                  <a:pt x="115315" y="1153033"/>
                </a:lnTo>
                <a:lnTo>
                  <a:pt x="4761776" y="1153033"/>
                </a:lnTo>
                <a:lnTo>
                  <a:pt x="4806636" y="1143980"/>
                </a:lnTo>
                <a:lnTo>
                  <a:pt x="4843294" y="1119282"/>
                </a:lnTo>
                <a:lnTo>
                  <a:pt x="4868021" y="1082631"/>
                </a:lnTo>
                <a:lnTo>
                  <a:pt x="4877092" y="1037717"/>
                </a:lnTo>
                <a:lnTo>
                  <a:pt x="4877092" y="115316"/>
                </a:lnTo>
                <a:lnTo>
                  <a:pt x="4868021" y="70401"/>
                </a:lnTo>
                <a:lnTo>
                  <a:pt x="4843294" y="33750"/>
                </a:lnTo>
                <a:lnTo>
                  <a:pt x="4806636" y="9052"/>
                </a:lnTo>
                <a:lnTo>
                  <a:pt x="476177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Порционный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столовый подсластитель «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Сластея»</a:t>
            </a:r>
          </a:p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Стевия</a:t>
            </a:r>
            <a:r>
              <a:rPr lang="ru-RU" sz="2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-Архат»</a:t>
            </a:r>
            <a:endParaRPr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94943" y="2144979"/>
            <a:ext cx="3483748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100" b="0" dirty="0" smtClean="0">
                <a:solidFill>
                  <a:srgbClr val="FFFFFF"/>
                </a:solidFill>
                <a:latin typeface="Calibri"/>
                <a:cs typeface="Calibri"/>
              </a:rPr>
              <a:t>Сластея-супер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3510" y="988014"/>
            <a:ext cx="68416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удобен для горячей (кофе, чай, компоты, морсы),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холодной 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творог,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сметана,кефир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) пищи и выпечки (сырники, блины); </a:t>
            </a:r>
          </a:p>
          <a:p>
            <a:pPr lv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вкусен: один пакет 0,35 г не отличим от сладости чайной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ложки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(5,0 г сахара); коэффициент сладости равен 1:14 г/г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экономичен: содержимое одного одной упаковки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 пакетов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заменяет 1,0 кг сахара;</a:t>
            </a:r>
          </a:p>
          <a:p>
            <a:pPr lvl="0"/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безопасен: содержит  только натуральные компоненты — </a:t>
            </a:r>
            <a:r>
              <a:rPr lang="ru-RU" sz="1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мальтит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2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стевиогликозид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RebA98 (экстракт </a:t>
            </a:r>
            <a:r>
              <a:rPr lang="ru-RU" sz="12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стевии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очищенный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экстракт Архата (фрукт Монаха). </a:t>
            </a:r>
          </a:p>
          <a:p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Состав: </a:t>
            </a:r>
            <a:r>
              <a:rPr lang="ru-RU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мальтит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стевиогликозид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RebA98 (экстракт </a:t>
            </a:r>
            <a:r>
              <a:rPr lang="ru-RU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стевии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очищенный), экстракт Архата (фрукт Монаха) (подсластители).</a:t>
            </a:r>
          </a:p>
          <a:p>
            <a:pPr lvl="0"/>
            <a:r>
              <a:rPr lang="ru-RU" sz="1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Мальтит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мальтитол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(Е965) —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многоатомный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получаемый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крахмала и используемый в качестве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сахарозаменителя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подсластителя. На 10—25 % менее </a:t>
            </a:r>
          </a:p>
          <a:p>
            <a:pPr lvl="0"/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сладок, чем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сахароза,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обладает почти такими же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свойствами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главным преимуществом - не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задерживается в почках</a:t>
            </a:r>
            <a:r>
              <a:rPr lang="ru-RU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влияет на концентрацию глюкозы в крови.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сладости </a:t>
            </a:r>
            <a:r>
              <a:rPr lang="ru-RU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мальтита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 обычно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добавления других подсластителей в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сладостей без сахара — конфет, жвачки, </a:t>
            </a:r>
          </a:p>
          <a:p>
            <a:pPr lvl="0"/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шоколада, выпечки и мороженого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употребления: один – два пакета подсластителя </a:t>
            </a:r>
            <a:endParaRPr lang="ru-RU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добавить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стакан / чашку (140 мл) холодной или горячей </a:t>
            </a:r>
            <a:endParaRPr lang="ru-RU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жидкости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пищи, перемешать.</a:t>
            </a:r>
          </a:p>
          <a:p>
            <a:pPr lvl="0"/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Хранить: в сухом, защищённом от солнечных лучей </a:t>
            </a:r>
            <a:endParaRPr lang="ru-RU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помещении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температуре от -25°С до +25°С и </a:t>
            </a:r>
            <a:endParaRPr lang="ru-RU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относительной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влажности воздуха не более 75%.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годности – 2 года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торговая марка защищены патентами </a:t>
            </a:r>
            <a:endParaRPr lang="ru-RU" sz="1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№№ </a:t>
            </a:r>
            <a:r>
              <a:rPr lang="de-DE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</a:t>
            </a:r>
            <a:r>
              <a:rPr lang="de-DE" sz="1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2022119528 </a:t>
            </a:r>
            <a:r>
              <a:rPr lang="ru-RU" sz="1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633943. Патенты принадлежат </a:t>
            </a:r>
            <a:endParaRPr lang="ru-RU" sz="1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Уральскому </a:t>
            </a:r>
            <a:r>
              <a:rPr lang="ru-RU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государственному медицинскому университету.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5256" r="25551" b="10800"/>
          <a:stretch/>
        </p:blipFill>
        <p:spPr bwMode="auto">
          <a:xfrm>
            <a:off x="6985131" y="724213"/>
            <a:ext cx="3612144" cy="30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D:\старый диск 1\Desktop\Инноватор\Графика\Саше\Архат Стевия\IMG_0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3300"/>
          <a:stretch/>
        </p:blipFill>
        <p:spPr bwMode="auto">
          <a:xfrm>
            <a:off x="5545471" y="3929379"/>
            <a:ext cx="2348347" cy="36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3903816"/>
            <a:ext cx="26527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59469"/>
            <a:ext cx="9865096" cy="923330"/>
          </a:xfrm>
        </p:spPr>
        <p:txBody>
          <a:bodyPr/>
          <a:lstStyle/>
          <a:p>
            <a:pPr algn="ctr"/>
            <a:r>
              <a:rPr lang="ru-RU" dirty="0" smtClean="0"/>
              <a:t>Порционный столовый подсластитель «Сластея»</a:t>
            </a:r>
            <a:br>
              <a:rPr lang="ru-RU" dirty="0" smtClean="0"/>
            </a:br>
            <a:r>
              <a:rPr lang="ru-RU" dirty="0" smtClean="0"/>
              <a:t>«Заменитель сахара 0-калорий»</a:t>
            </a:r>
            <a:endParaRPr lang="ru-RU" dirty="0"/>
          </a:p>
        </p:txBody>
      </p:sp>
      <p:pic>
        <p:nvPicPr>
          <p:cNvPr id="1026" name="Picture 2" descr="C:\Users\user\Downloads\IMG_08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r="4471"/>
          <a:stretch/>
        </p:blipFill>
        <p:spPr bwMode="auto">
          <a:xfrm>
            <a:off x="6714852" y="1010945"/>
            <a:ext cx="2501885" cy="32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31" y="4290779"/>
            <a:ext cx="47055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147" y="1154942"/>
            <a:ext cx="54320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 удобен для горячей (кофе, чай, компоты, морсы), холодной (творог, сметана,  кефир) пищи и выпечки (сырники, блины); </a:t>
            </a:r>
          </a:p>
          <a:p>
            <a:r>
              <a:rPr lang="ru-RU" sz="1400" dirty="0"/>
              <a:t>- вкусен: один пакет 0,35 г не отличим от сладости чайной  ложки (5,0 г сахара); </a:t>
            </a:r>
          </a:p>
          <a:p>
            <a:r>
              <a:rPr lang="ru-RU" sz="1400" dirty="0"/>
              <a:t>   коэффициент сладости равен 1:14 г/г  сахара;</a:t>
            </a:r>
          </a:p>
          <a:p>
            <a:r>
              <a:rPr lang="ru-RU" sz="1400" dirty="0"/>
              <a:t>- экономичен: содержимое одного одной упаковки 200  пакетов заменяет 1,0 кг  сахара;</a:t>
            </a:r>
          </a:p>
          <a:p>
            <a:r>
              <a:rPr lang="ru-RU" sz="1400" b="1" dirty="0"/>
              <a:t>- безопасен: содержит  компоненты, разрешенные и одобренные для  применения в 130 странах, WHO, FDA, EFSA, МЗ РФ.  </a:t>
            </a:r>
            <a:r>
              <a:rPr lang="ru-RU" sz="1400" dirty="0"/>
              <a:t>Консерванты (сорбат калия, бензоат натрия) и сода, вредные для желудочно-кишечного тракта - отсутствуют.</a:t>
            </a:r>
          </a:p>
          <a:p>
            <a:r>
              <a:rPr lang="ru-RU" sz="1400" dirty="0"/>
              <a:t>Обладает средним гликемическим индексом = 0 и не влияет на концентрацию глюкозы в крови. </a:t>
            </a:r>
          </a:p>
          <a:p>
            <a:r>
              <a:rPr lang="ru-RU" sz="1400" dirty="0"/>
              <a:t>Состав: </a:t>
            </a:r>
            <a:r>
              <a:rPr lang="ru-RU" sz="1400" dirty="0" err="1"/>
              <a:t>эритрол</a:t>
            </a:r>
            <a:r>
              <a:rPr lang="ru-RU" sz="1400" dirty="0"/>
              <a:t>, натрия </a:t>
            </a:r>
            <a:r>
              <a:rPr lang="ru-RU" sz="1400" dirty="0" err="1"/>
              <a:t>цикламат</a:t>
            </a:r>
            <a:r>
              <a:rPr lang="ru-RU" sz="1400" dirty="0"/>
              <a:t>, натрия </a:t>
            </a:r>
            <a:r>
              <a:rPr lang="ru-RU" sz="1400" dirty="0" err="1" smtClean="0"/>
              <a:t>сахаринат</a:t>
            </a:r>
            <a:r>
              <a:rPr lang="ru-RU" sz="1400" dirty="0" smtClean="0"/>
              <a:t>(подсластители</a:t>
            </a:r>
            <a:r>
              <a:rPr lang="ru-RU" sz="1400" dirty="0"/>
              <a:t>).</a:t>
            </a:r>
          </a:p>
          <a:p>
            <a:r>
              <a:rPr lang="ru-RU" sz="1400" dirty="0"/>
              <a:t>Содержит подсластитель. При чрезмерном употреблении может оказывать </a:t>
            </a:r>
            <a:r>
              <a:rPr lang="ru-RU" sz="1400" dirty="0" smtClean="0"/>
              <a:t>слабительное </a:t>
            </a:r>
            <a:r>
              <a:rPr lang="ru-RU" sz="1400" dirty="0"/>
              <a:t>действие. Суточная норма потребления: не более 30 пакетов.</a:t>
            </a:r>
          </a:p>
          <a:p>
            <a:r>
              <a:rPr lang="ru-RU" sz="1400" dirty="0"/>
              <a:t>Пищевая ценность в 100 г продукта: углеводы (</a:t>
            </a:r>
            <a:r>
              <a:rPr lang="ru-RU" sz="1400" dirty="0" err="1"/>
              <a:t>эритрол</a:t>
            </a:r>
            <a:r>
              <a:rPr lang="ru-RU" sz="1400" dirty="0"/>
              <a:t>) – 90 г.</a:t>
            </a:r>
          </a:p>
          <a:p>
            <a:r>
              <a:rPr lang="ru-RU" sz="1400" dirty="0"/>
              <a:t>Калорийность (энергетическая ценность) в 100 г продукта: 0 ккал / 0 кДж.</a:t>
            </a:r>
          </a:p>
          <a:p>
            <a:r>
              <a:rPr lang="ru-RU" sz="1400" dirty="0"/>
              <a:t>Способ употребления: один – два пакета подсластителя добавить на стакан / чашку (140 мл) холодной или горячей  жидкости, пищи, перемешать.</a:t>
            </a:r>
          </a:p>
          <a:p>
            <a:r>
              <a:rPr lang="ru-RU" sz="1400" dirty="0"/>
              <a:t>Хранить: в сухом, защищённом от солнечных лучей  помещении при температуре от -25°С до +25°С и относительной влажности воздуха не более 75%. </a:t>
            </a:r>
          </a:p>
          <a:p>
            <a:r>
              <a:rPr lang="ru-RU" sz="1400" dirty="0"/>
              <a:t>Срок годности 4 года от даты, указанной на упаковке.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10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2709" r="42672" b="4317"/>
          <a:stretch/>
        </p:blipFill>
        <p:spPr bwMode="auto">
          <a:xfrm>
            <a:off x="4914652" y="328216"/>
            <a:ext cx="4144403" cy="53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4" y="266157"/>
            <a:ext cx="1609725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3675134"/>
            <a:ext cx="2880320" cy="388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12192"/>
            <a:ext cx="27368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3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436" y="789528"/>
            <a:ext cx="3789421" cy="923330"/>
          </a:xfrm>
        </p:spPr>
        <p:txBody>
          <a:bodyPr/>
          <a:lstStyle/>
          <a:p>
            <a:r>
              <a:rPr lang="ru-RU" altLang="ru-RU" sz="6000" b="1" dirty="0">
                <a:latin typeface="Cambria" panose="02040503050406030204" pitchFamily="18" charset="0"/>
              </a:rPr>
              <a:t>Аналоги</a:t>
            </a:r>
            <a:endParaRPr lang="ru-RU" sz="6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978214" y="6963620"/>
            <a:ext cx="673675" cy="476853"/>
          </a:xfrm>
          <a:prstGeom prst="rect">
            <a:avLst/>
          </a:prstGeom>
        </p:spPr>
        <p:txBody>
          <a:bodyPr lIns="104351" tIns="52176" rIns="104351" bIns="52176"/>
          <a:lstStyle/>
          <a:p>
            <a:fld id="{637F723A-77FC-40A0-B1B0-9768910C67E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8" name="Picture 8" descr="Сироп Splenda No Calorie Sweetener (1,200 ct.) Free Shipping: купить с  доставкой из США, цена 2 986 руб - (294423820547)">
            <a:extLst>
              <a:ext uri="{FF2B5EF4-FFF2-40B4-BE49-F238E27FC236}">
                <a16:creationId xmlns:a16="http://schemas.microsoft.com/office/drawing/2014/main" id="{BCB28EFA-B719-4BDC-97B5-BD865587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911896"/>
            <a:ext cx="3211106" cy="30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ахарозаменитель Стевия Саше (1/25), Натуральный подсластитель, порошок —  купить в интернет-магазине OZON с быстрой доставкой">
            <a:extLst>
              <a:ext uri="{FF2B5EF4-FFF2-40B4-BE49-F238E27FC236}">
                <a16:creationId xmlns:a16="http://schemas.microsoft.com/office/drawing/2014/main" id="{C34F387B-E9E2-4A74-93F6-1B6C102A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0" y="3856608"/>
            <a:ext cx="2281165" cy="3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роп Whole Earth Stevia Leaf and Monk Fruit Sweetener Packets, 400-count:  купить с доставкой из США, цена 2 480 руб - (194354133893)">
            <a:extLst>
              <a:ext uri="{FF2B5EF4-FFF2-40B4-BE49-F238E27FC236}">
                <a16:creationId xmlns:a16="http://schemas.microsoft.com/office/drawing/2014/main" id="{636B41EC-F3B7-44BA-9BD6-C936A47E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4854941"/>
            <a:ext cx="3344271" cy="19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t Parad - Росконтроль">
            <a:extLst>
              <a:ext uri="{FF2B5EF4-FFF2-40B4-BE49-F238E27FC236}">
                <a16:creationId xmlns:a16="http://schemas.microsoft.com/office/drawing/2014/main" id="{110E49CE-CF00-482B-AD32-BBD5E1C2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408336"/>
            <a:ext cx="2317641" cy="27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5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324" y="184200"/>
            <a:ext cx="8515071" cy="1384995"/>
          </a:xfrm>
        </p:spPr>
        <p:txBody>
          <a:bodyPr/>
          <a:lstStyle/>
          <a:p>
            <a:pPr algn="ctr"/>
            <a:r>
              <a:rPr lang="ru-RU" altLang="ru-RU" b="1" dirty="0" smtClean="0">
                <a:latin typeface="Cambria" panose="02040503050406030204" pitchFamily="18" charset="0"/>
              </a:rPr>
              <a:t>Преимущества «</a:t>
            </a:r>
            <a:r>
              <a:rPr lang="ru-RU" altLang="ru-RU" b="1" dirty="0" err="1" smtClean="0">
                <a:latin typeface="Cambria" panose="02040503050406030204" pitchFamily="18" charset="0"/>
              </a:rPr>
              <a:t>Стевия</a:t>
            </a:r>
            <a:r>
              <a:rPr lang="ru-RU" altLang="ru-RU" b="1" dirty="0" smtClean="0">
                <a:latin typeface="Cambria" panose="02040503050406030204" pitchFamily="18" charset="0"/>
              </a:rPr>
              <a:t>-Архат» и «Заменитель сахара 0-калорий» перед конкурентами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978214" y="6963620"/>
            <a:ext cx="673675" cy="476853"/>
          </a:xfrm>
          <a:prstGeom prst="rect">
            <a:avLst/>
          </a:prstGeom>
        </p:spPr>
        <p:txBody>
          <a:bodyPr lIns="104351" tIns="52176" rIns="104351" bIns="52176"/>
          <a:lstStyle/>
          <a:p>
            <a:fld id="{637F723A-77FC-40A0-B1B0-9768910C67E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A2D3C-00CE-428B-A3C3-FA7BAA421AA6}"/>
              </a:ext>
            </a:extLst>
          </p:cNvPr>
          <p:cNvSpPr txBox="1"/>
          <p:nvPr/>
        </p:nvSpPr>
        <p:spPr>
          <a:xfrm>
            <a:off x="738188" y="7217608"/>
            <a:ext cx="9684076" cy="351592"/>
          </a:xfrm>
          <a:prstGeom prst="rect">
            <a:avLst/>
          </a:prstGeom>
          <a:noFill/>
        </p:spPr>
        <p:txBody>
          <a:bodyPr wrap="square" lIns="104351" tIns="52176" rIns="104351" bIns="52176" rtlCol="0">
            <a:spAutoFit/>
          </a:bodyPr>
          <a:lstStyle/>
          <a:p>
            <a:r>
              <a:rPr lang="ru-RU" sz="1600" dirty="0"/>
              <a:t>*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буфете нашего университета саше сахара 5г стоит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рублей.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30821"/>
              </p:ext>
            </p:extLst>
          </p:nvPr>
        </p:nvGraphicFramePr>
        <p:xfrm>
          <a:off x="234132" y="1118899"/>
          <a:ext cx="10009111" cy="611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Параметр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>
                          <a:effectLst/>
                        </a:rPr>
                        <a:t>Стевия</a:t>
                      </a:r>
                      <a:r>
                        <a:rPr lang="ru-RU" sz="1800" u="none" strike="noStrike" dirty="0">
                          <a:effectLst/>
                        </a:rPr>
                        <a:t>-Архат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Заменитель сахара 0-калорий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СЗ / ФитПарад №7 саше 180 шт.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СЗ СТЕВИЯ саше 100 ф/пак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Стадия грануляции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После достижения однородности порошок повергается грануляции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После достижения однородности порошок повергается грануляции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Стадии грануляции </a:t>
                      </a:r>
                      <a:r>
                        <a:rPr lang="ru-RU" sz="1800" u="none" strike="noStrike" dirty="0" smtClean="0">
                          <a:effectLst/>
                        </a:rPr>
                        <a:t>нет, поэтому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пыль и неоднородный состав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Стадии грануляции </a:t>
                      </a:r>
                      <a:r>
                        <a:rPr lang="ru-RU" sz="1800" u="none" strike="noStrike" dirty="0" smtClean="0">
                          <a:effectLst/>
                        </a:rPr>
                        <a:t>нет поэтому </a:t>
                      </a:r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пыль и неоднородный состав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1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Состав сахарозаменителя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Экстракт архата, </a:t>
                      </a:r>
                      <a:r>
                        <a:rPr lang="ru-RU" sz="1800" u="none" strike="noStrike" dirty="0" err="1">
                          <a:effectLst/>
                        </a:rPr>
                        <a:t>Ребаудиозид</a:t>
                      </a:r>
                      <a:r>
                        <a:rPr lang="ru-RU" sz="1800" u="none" strike="noStrike" dirty="0">
                          <a:effectLst/>
                        </a:rPr>
                        <a:t> А 98,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мальтит</a:t>
                      </a:r>
                      <a:r>
                        <a:rPr lang="ru-RU" sz="1800" u="none" strike="noStrike" dirty="0" smtClean="0">
                          <a:effectLst/>
                        </a:rPr>
                        <a:t>. </a:t>
                      </a:r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Химические</a:t>
                      </a:r>
                      <a:r>
                        <a:rPr lang="ru-RU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вещества отсутствуют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>
                          <a:effectLst/>
                        </a:rPr>
                        <a:t>Эритрол</a:t>
                      </a:r>
                      <a:r>
                        <a:rPr lang="ru-RU" sz="1800" u="none" strike="noStrike" dirty="0">
                          <a:effectLst/>
                        </a:rPr>
                        <a:t>, натрия </a:t>
                      </a:r>
                      <a:r>
                        <a:rPr lang="ru-RU" sz="1800" u="none" strike="noStrike" dirty="0" err="1">
                          <a:effectLst/>
                        </a:rPr>
                        <a:t>цикламат</a:t>
                      </a:r>
                      <a:r>
                        <a:rPr lang="ru-RU" sz="1800" u="none" strike="noStrike" dirty="0">
                          <a:effectLst/>
                        </a:rPr>
                        <a:t>, натрия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сахаринат</a:t>
                      </a:r>
                      <a:r>
                        <a:rPr lang="ru-RU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безопасность подтверждена 100 лет + цена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Эритрит, сукралоза, </a:t>
                      </a:r>
                      <a:r>
                        <a:rPr lang="ru-RU" sz="1800" u="none" strike="noStrike" dirty="0" smtClean="0">
                          <a:effectLst/>
                        </a:rPr>
                        <a:t>стевиозид. Сукралоза – химический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сах.зам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Эритрит, </a:t>
                      </a:r>
                      <a:r>
                        <a:rPr lang="ru-RU" sz="1800" u="none" strike="noStrike" dirty="0" smtClean="0">
                          <a:effectLst/>
                        </a:rPr>
                        <a:t> сукралоза,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Ребаудиозид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А 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Масса одного саше, 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Сладость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 саше = 1 чайная ложка сахара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 саше = 1 чайная ложка сахара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 саше = 1 чайной ложке сахара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 саше = 2 чайные ложки сахара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Стоимость одного саше, руб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рубля за одно саше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 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рубль за </a:t>
                      </a:r>
                      <a:endParaRPr lang="ru-RU" sz="1800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одно 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саше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 рублей за 1 саше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9,4 рублей за 1 саше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Стоимость на полке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2,6 рублей за 1 саше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1,2 </a:t>
                      </a:r>
                      <a:r>
                        <a:rPr lang="ru-RU" sz="1800" u="none" strike="noStrike" dirty="0">
                          <a:effectLst/>
                        </a:rPr>
                        <a:t>рублей за одно саше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7,5 рублей 1 саше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12,5 рублей за 1 саше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0" marR="5580" marT="558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7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8303" y="2512992"/>
            <a:ext cx="6820958" cy="830997"/>
          </a:xfrm>
        </p:spPr>
        <p:txBody>
          <a:bodyPr/>
          <a:lstStyle/>
          <a:p>
            <a:pPr algn="ctr"/>
            <a:r>
              <a:rPr lang="ru-RU" sz="2700" dirty="0">
                <a:solidFill>
                  <a:schemeClr val="tx1"/>
                </a:solidFill>
                <a:cs typeface="Times New Roman" panose="02020603050405020304" pitchFamily="18" charset="0"/>
              </a:rPr>
              <a:t>«Р</a:t>
            </a:r>
            <a:r>
              <a:rPr lang="ru-RU" sz="2700" dirty="0">
                <a:solidFill>
                  <a:schemeClr val="tx1"/>
                </a:solidFill>
              </a:rPr>
              <a:t>азработка состава натурального подсластителя</a:t>
            </a:r>
            <a:r>
              <a:rPr lang="ru-RU" sz="2700" dirty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  <a:endParaRPr lang="ru-RU" sz="27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9395" y="5215159"/>
            <a:ext cx="5410049" cy="1748461"/>
          </a:xfrm>
          <a:prstGeom prst="rect">
            <a:avLst/>
          </a:prstGeom>
        </p:spPr>
        <p:txBody>
          <a:bodyPr vert="horz" lIns="104351" tIns="52176" rIns="104351" bIns="52176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УГМУ, фармацевтического факультета: Алексеенко С.Г.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профессор, доктор фармацевтических наук Гаврилов А.С.</a:t>
            </a:r>
            <a:endParaRPr lang="ru-RU" sz="2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E30D7-AFE9-40E5-B55F-9A54EB716BDB}"/>
              </a:ext>
            </a:extLst>
          </p:cNvPr>
          <p:cNvSpPr txBox="1"/>
          <p:nvPr/>
        </p:nvSpPr>
        <p:spPr>
          <a:xfrm>
            <a:off x="1388860" y="174984"/>
            <a:ext cx="7242005" cy="1859697"/>
          </a:xfrm>
          <a:prstGeom prst="rect">
            <a:avLst/>
          </a:prstGeom>
          <a:noFill/>
        </p:spPr>
        <p:txBody>
          <a:bodyPr wrap="square" lIns="104351" tIns="52176" rIns="104351" bIns="52176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«Уральский государственный медицинский университет»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факультет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фармации и химии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E26D8B-BE3A-42E4-8214-7F4E09CAC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502" r="29091" b="17273"/>
          <a:stretch/>
        </p:blipFill>
        <p:spPr>
          <a:xfrm>
            <a:off x="8730057" y="207378"/>
            <a:ext cx="1416577" cy="119213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6F723735-5920-44F6-8B13-9E5390DA488C}"/>
              </a:ext>
            </a:extLst>
          </p:cNvPr>
          <p:cNvSpPr txBox="1"/>
          <p:nvPr/>
        </p:nvSpPr>
        <p:spPr>
          <a:xfrm>
            <a:off x="3728327" y="7088492"/>
            <a:ext cx="2563071" cy="320815"/>
          </a:xfrm>
          <a:prstGeom prst="rect">
            <a:avLst/>
          </a:prstGeom>
          <a:noFill/>
        </p:spPr>
        <p:txBody>
          <a:bodyPr wrap="square" lIns="104351" tIns="52176" rIns="104351" bIns="52176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624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2022</a:t>
            </a:r>
          </a:p>
        </p:txBody>
      </p:sp>
    </p:spTree>
    <p:extLst>
      <p:ext uri="{BB962C8B-B14F-4D97-AF65-F5344CB8AC3E}">
        <p14:creationId xmlns:p14="http://schemas.microsoft.com/office/powerpoint/2010/main" val="40591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995</Words>
  <Application>Microsoft Office PowerPoint</Application>
  <PresentationFormat>Произвольный</PresentationFormat>
  <Paragraphs>106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Tahoma</vt:lpstr>
      <vt:lpstr>Times New Roman</vt:lpstr>
      <vt:lpstr>Office Theme</vt:lpstr>
      <vt:lpstr>Порционные  столовые подсластители (заменители сахара) для столовых, ресторанов, гостиниц, магазинов «Сластея»тм 1.«Стевия-Архат» 2. «0-калорий»</vt:lpstr>
      <vt:lpstr>РЫНОК</vt:lpstr>
      <vt:lpstr>Сластея-супер</vt:lpstr>
      <vt:lpstr>Порционный столовый подсластитель «Сластея» «Заменитель сахара 0-калорий»</vt:lpstr>
      <vt:lpstr>Презентация PowerPoint</vt:lpstr>
      <vt:lpstr>Аналоги</vt:lpstr>
      <vt:lpstr>Преимущества «Стевия-Архат» и «Заменитель сахара 0-калорий» перед конкурентами</vt:lpstr>
      <vt:lpstr>«Разработка состава натурального подсластителя»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Печать</dc:title>
  <dc:creator>Петрова Екатерина</dc:creator>
  <cp:lastModifiedBy>Пользователь Windows</cp:lastModifiedBy>
  <cp:revision>108</cp:revision>
  <dcterms:created xsi:type="dcterms:W3CDTF">2017-10-25T06:11:02Z</dcterms:created>
  <dcterms:modified xsi:type="dcterms:W3CDTF">2024-02-16T07:31:20Z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2017-10-25T00:00:00Z</vt:filetime>
  </property>
</Properties>
</file>